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68" r:id="rId2"/>
    <p:sldId id="269" r:id="rId3"/>
    <p:sldId id="270" r:id="rId4"/>
    <p:sldId id="257" r:id="rId5"/>
    <p:sldId id="287" r:id="rId6"/>
    <p:sldId id="286" r:id="rId7"/>
    <p:sldId id="258" r:id="rId8"/>
    <p:sldId id="280" r:id="rId9"/>
    <p:sldId id="289" r:id="rId10"/>
    <p:sldId id="298" r:id="rId11"/>
    <p:sldId id="259" r:id="rId12"/>
    <p:sldId id="290" r:id="rId13"/>
    <p:sldId id="303" r:id="rId14"/>
    <p:sldId id="260" r:id="rId15"/>
    <p:sldId id="291" r:id="rId16"/>
    <p:sldId id="300" r:id="rId17"/>
    <p:sldId id="299" r:id="rId18"/>
    <p:sldId id="292" r:id="rId19"/>
    <p:sldId id="301" r:id="rId20"/>
    <p:sldId id="266" r:id="rId21"/>
    <p:sldId id="293" r:id="rId22"/>
    <p:sldId id="302" r:id="rId23"/>
    <p:sldId id="267" r:id="rId24"/>
    <p:sldId id="294" r:id="rId25"/>
    <p:sldId id="295" r:id="rId26"/>
    <p:sldId id="296" r:id="rId27"/>
    <p:sldId id="261" r:id="rId28"/>
    <p:sldId id="282" r:id="rId29"/>
    <p:sldId id="283" r:id="rId30"/>
    <p:sldId id="285" r:id="rId31"/>
    <p:sldId id="284" r:id="rId32"/>
    <p:sldId id="265" r:id="rId33"/>
    <p:sldId id="297" r:id="rId34"/>
    <p:sldId id="262" r:id="rId35"/>
    <p:sldId id="263" r:id="rId36"/>
    <p:sldId id="264" r:id="rId37"/>
    <p:sldId id="271" r:id="rId38"/>
    <p:sldId id="272" r:id="rId39"/>
    <p:sldId id="273" r:id="rId40"/>
    <p:sldId id="304" r:id="rId41"/>
    <p:sldId id="306" r:id="rId42"/>
    <p:sldId id="305" r:id="rId43"/>
    <p:sldId id="307" r:id="rId44"/>
    <p:sldId id="28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3B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0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9BD62-157C-4FE7-8D99-5B7431B1E235}" type="datetimeFigureOut">
              <a:rPr lang="es-ES" smtClean="0"/>
              <a:pPr/>
              <a:t>08/07/2013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438DA-5979-4F58-9D10-B0783E13A63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3359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438DA-5979-4F58-9D10-B0783E13A639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438DA-5979-4F58-9D10-B0783E13A639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DB66-47DF-44AC-A9CE-5A2993AB1B31}" type="datetime1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DB66-47DF-44AC-A9CE-5A2993AB1B31}" type="datetime1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DB66-47DF-44AC-A9CE-5A2993AB1B31}" type="datetime1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DB66-47DF-44AC-A9CE-5A2993AB1B31}" type="datetime1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DB66-47DF-44AC-A9CE-5A2993AB1B31}" type="datetime1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DB66-47DF-44AC-A9CE-5A2993AB1B31}" type="datetime1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DB66-47DF-44AC-A9CE-5A2993AB1B31}" type="datetime1">
              <a:rPr lang="en-US" smtClean="0"/>
              <a:pPr/>
              <a:t>7/8/2013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DB66-47DF-44AC-A9CE-5A2993AB1B31}" type="datetime1">
              <a:rPr lang="en-US" smtClean="0"/>
              <a:pPr/>
              <a:t>7/8/2013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DB66-47DF-44AC-A9CE-5A2993AB1B31}" type="datetime1">
              <a:rPr lang="en-US" smtClean="0"/>
              <a:pPr/>
              <a:t>7/8/2013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DB66-47DF-44AC-A9CE-5A2993AB1B31}" type="datetime1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DB66-47DF-44AC-A9CE-5A2993AB1B31}" type="datetime1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FDB66-47DF-44AC-A9CE-5A2993AB1B31}" type="datetime1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9B48-76C9-4323-994B-1BC30CC42F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4400"/>
            <a:ext cx="3810000" cy="4419600"/>
          </a:xfrm>
        </p:spPr>
        <p:txBody>
          <a:bodyPr>
            <a:normAutofit/>
          </a:bodyPr>
          <a:lstStyle/>
          <a:p>
            <a:r>
              <a:rPr lang="es-EC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Cut Above The Rest" pitchFamily="34" charset="0"/>
              </a:rPr>
              <a:t>RED VSAT  </a:t>
            </a:r>
            <a:r>
              <a:rPr lang="es-EC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Cut Above The Rest" pitchFamily="34" charset="0"/>
              </a:rPr>
              <a:t>DGAC -ECUADOR</a:t>
            </a:r>
            <a:endParaRPr lang="es-EC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Cut Above The Rest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5" t="6757" r="1695" b="13513"/>
          <a:stretch>
            <a:fillRect/>
          </a:stretch>
        </p:blipFill>
        <p:spPr bwMode="auto">
          <a:xfrm>
            <a:off x="4267200" y="914400"/>
            <a:ext cx="434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685800" y="5412533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FEBRERO -2012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3281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3400" y="1676400"/>
            <a:ext cx="769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dirty="0" smtClean="0"/>
              <a:t>La red Satelital provee  las interconexiones para los servicios de los Canales Orales  para las Coordinaciones ATS  a nivel nacional (TMA, APP y TWR).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622085" y="685800"/>
            <a:ext cx="2831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SERVICIOS de VOZ </a:t>
            </a:r>
            <a:endParaRPr lang="es-E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5800" y="45720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/>
              <a:t>Como un servicio adicional también lo tienen  otras dependencias de la institución</a:t>
            </a:r>
            <a:endParaRPr lang="es-ES" sz="3200" dirty="0"/>
          </a:p>
        </p:txBody>
      </p:sp>
      <p:sp>
        <p:nvSpPr>
          <p:cNvPr id="7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5A9B48-76C9-4323-994B-1BC30CC42F1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F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90600"/>
            <a:ext cx="7194549" cy="4191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85800" y="43434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COMINICACION ORAL ENTRE CENTROS DE CONTROL:  a)	HOT- LINE</a:t>
            </a:r>
          </a:p>
          <a:p>
            <a:r>
              <a:rPr lang="es-EC" dirty="0" smtClean="0"/>
              <a:t>				            b)      DIAL</a:t>
            </a:r>
          </a:p>
          <a:p>
            <a:endParaRPr lang="es-EC" dirty="0" smtClean="0"/>
          </a:p>
          <a:p>
            <a:r>
              <a:rPr lang="es-EC" dirty="0" smtClean="0"/>
              <a:t>COMUNICACIÓN ORAL ENTRE OFICINAS DE :	COMUNICACIONES</a:t>
            </a:r>
          </a:p>
          <a:p>
            <a:r>
              <a:rPr lang="es-EC" dirty="0" smtClean="0"/>
              <a:t>				 OPERACIONES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62000" y="304800"/>
            <a:ext cx="28310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SERVICIOS de VOZ </a:t>
            </a:r>
            <a:endParaRPr lang="es-E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6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5A9B48-76C9-4323-994B-1BC30CC42F1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6 Grupo"/>
          <p:cNvGrpSpPr/>
          <p:nvPr/>
        </p:nvGrpSpPr>
        <p:grpSpPr>
          <a:xfrm>
            <a:off x="0" y="6248401"/>
            <a:ext cx="9144000" cy="609599"/>
            <a:chOff x="85531" y="6172200"/>
            <a:chExt cx="8915400" cy="609599"/>
          </a:xfrm>
        </p:grpSpPr>
        <p:sp>
          <p:nvSpPr>
            <p:cNvPr id="8" name="7 Rectángulo"/>
            <p:cNvSpPr/>
            <p:nvPr/>
          </p:nvSpPr>
          <p:spPr>
            <a:xfrm>
              <a:off x="85531" y="6191304"/>
              <a:ext cx="89154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7924800" y="6172200"/>
              <a:ext cx="37788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9 Grupo"/>
          <p:cNvGrpSpPr/>
          <p:nvPr/>
        </p:nvGrpSpPr>
        <p:grpSpPr>
          <a:xfrm>
            <a:off x="0" y="6248401"/>
            <a:ext cx="9144000" cy="609599"/>
            <a:chOff x="0" y="6248401"/>
            <a:chExt cx="9144000" cy="609599"/>
          </a:xfrm>
        </p:grpSpPr>
        <p:sp>
          <p:nvSpPr>
            <p:cNvPr id="11" name="10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46329" y="3244334"/>
            <a:ext cx="72513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2.- SERVICIO  MOVIL  AERONAUTICO</a:t>
            </a:r>
            <a:endParaRPr lang="es-E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7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5A9B48-76C9-4323-994B-1BC30CC42F1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38200" y="15240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dirty="0" smtClean="0"/>
              <a:t>El Servicio Móvil Aeronáutico (SMA) está constituido por las comunicaciones entre bases en tierra y aeronaves en vuelo: VHF (AM)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990600" y="609600"/>
            <a:ext cx="4882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SERVICIO  MOVIL  AERONAUTICO</a:t>
            </a:r>
            <a:endParaRPr lang="es-ES" sz="3200" dirty="0"/>
          </a:p>
        </p:txBody>
      </p:sp>
      <p:sp>
        <p:nvSpPr>
          <p:cNvPr id="5" name="4 Rectángulo"/>
          <p:cNvSpPr/>
          <p:nvPr/>
        </p:nvSpPr>
        <p:spPr>
          <a:xfrm>
            <a:off x="914400" y="3429000"/>
            <a:ext cx="7391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C" sz="3200" dirty="0" smtClean="0"/>
              <a:t>La Red VHF (AM) para Alcance Ampliado (VHF ER), cuyas comunicaciones orales tierra-aire-tierra cubren la FIR Ecuador. </a:t>
            </a:r>
          </a:p>
        </p:txBody>
      </p:sp>
      <p:sp>
        <p:nvSpPr>
          <p:cNvPr id="6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5A9B48-76C9-4323-994B-1BC30CC42F16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6 Grupo"/>
          <p:cNvGrpSpPr/>
          <p:nvPr/>
        </p:nvGrpSpPr>
        <p:grpSpPr>
          <a:xfrm>
            <a:off x="0" y="6248401"/>
            <a:ext cx="9144000" cy="609599"/>
            <a:chOff x="85531" y="6172200"/>
            <a:chExt cx="8915400" cy="609599"/>
          </a:xfrm>
        </p:grpSpPr>
        <p:sp>
          <p:nvSpPr>
            <p:cNvPr id="8" name="7 Rectángulo"/>
            <p:cNvSpPr/>
            <p:nvPr/>
          </p:nvSpPr>
          <p:spPr>
            <a:xfrm>
              <a:off x="85531" y="6191304"/>
              <a:ext cx="89154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7924800" y="6172200"/>
              <a:ext cx="37788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9 Grupo"/>
          <p:cNvGrpSpPr/>
          <p:nvPr/>
        </p:nvGrpSpPr>
        <p:grpSpPr>
          <a:xfrm>
            <a:off x="0" y="6248401"/>
            <a:ext cx="9144000" cy="609599"/>
            <a:chOff x="0" y="6248401"/>
            <a:chExt cx="9144000" cy="609599"/>
          </a:xfrm>
        </p:grpSpPr>
        <p:sp>
          <p:nvSpPr>
            <p:cNvPr id="11" name="10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VHF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9951" y="1022866"/>
            <a:ext cx="6766560" cy="499693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95400" y="571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CENTRO DE CONTROL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638800" y="2895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COMUNICACIÓN </a:t>
            </a:r>
          </a:p>
          <a:p>
            <a:r>
              <a:rPr lang="es-EC" dirty="0" smtClean="0"/>
              <a:t>PILOTO - CONTROLADOR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6388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ESTACION REMOTA VHF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914400" y="228600"/>
            <a:ext cx="533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SERVICIO  MOVIL  AERONAUTICO</a:t>
            </a:r>
            <a:endParaRPr lang="es-E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14" name="2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fld id="{4B5A9B48-76C9-4323-994B-1BC30CC42F16}" type="slidenum">
              <a:rPr lang="en-US" sz="1800" smtClean="0">
                <a:solidFill>
                  <a:schemeClr val="tx1"/>
                </a:solidFill>
              </a:rPr>
              <a:pPr/>
              <a:t>14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11 Marcador de número de diapositiva"/>
          <p:cNvSpPr txBox="1">
            <a:spLocks/>
          </p:cNvSpPr>
          <p:nvPr/>
        </p:nvSpPr>
        <p:spPr>
          <a:xfrm>
            <a:off x="6553200" y="63649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9" name="8 Grupo"/>
          <p:cNvGrpSpPr/>
          <p:nvPr/>
        </p:nvGrpSpPr>
        <p:grpSpPr>
          <a:xfrm>
            <a:off x="0" y="6257019"/>
            <a:ext cx="9144000" cy="609599"/>
            <a:chOff x="85531" y="6172200"/>
            <a:chExt cx="8915400" cy="609599"/>
          </a:xfrm>
        </p:grpSpPr>
        <p:sp>
          <p:nvSpPr>
            <p:cNvPr id="10" name="9 Rectángulo"/>
            <p:cNvSpPr/>
            <p:nvPr/>
          </p:nvSpPr>
          <p:spPr>
            <a:xfrm>
              <a:off x="85531" y="6191304"/>
              <a:ext cx="89154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7924800" y="6172200"/>
              <a:ext cx="37788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11 Grupo"/>
          <p:cNvGrpSpPr/>
          <p:nvPr/>
        </p:nvGrpSpPr>
        <p:grpSpPr>
          <a:xfrm>
            <a:off x="0" y="6257019"/>
            <a:ext cx="9144000" cy="609599"/>
            <a:chOff x="0" y="6248401"/>
            <a:chExt cx="9144000" cy="609599"/>
          </a:xfrm>
        </p:grpSpPr>
        <p:sp>
          <p:nvSpPr>
            <p:cNvPr id="13" name="12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20 Marcador de número de diapositiva"/>
          <p:cNvSpPr txBox="1">
            <a:spLocks/>
          </p:cNvSpPr>
          <p:nvPr/>
        </p:nvSpPr>
        <p:spPr>
          <a:xfrm>
            <a:off x="6553200" y="636497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3400" y="3810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VHF – ER  de  ALCANCE AMPLIADO</a:t>
            </a:r>
            <a:endParaRPr lang="es-E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33400" y="1295400"/>
            <a:ext cx="7848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2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7125" algn="l"/>
              </a:tabLst>
            </a:pPr>
            <a:r>
              <a:rPr kumimoji="0" lang="es-EC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Los</a:t>
            </a:r>
            <a:r>
              <a:rPr kumimoji="0" lang="es-EC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C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canales externos para el sistema de comunicación móvil de VHF-ER, que son utilizadas para las </a:t>
            </a:r>
            <a:r>
              <a:rPr kumimoji="0" lang="es-EC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rutas de vuelo en NIVEL SUPERIOR</a:t>
            </a:r>
            <a:r>
              <a:rPr kumimoji="0" lang="es-EC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y también entre aeropuertos, estos son:</a:t>
            </a:r>
          </a:p>
          <a:p>
            <a:pPr marL="0" marR="0" lvl="0" indent="412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7125" algn="l"/>
              </a:tabLst>
            </a:pPr>
            <a:endParaRPr kumimoji="0" lang="es-E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es-EC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Mullidaihuan</a:t>
            </a:r>
            <a:r>
              <a:rPr kumimoji="0" lang="es-EC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(Guaranda)</a:t>
            </a:r>
            <a:endParaRPr kumimoji="0" lang="es-E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es-EC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Cóndor Cocha (Quito)</a:t>
            </a:r>
            <a:endParaRPr kumimoji="0" lang="es-E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es-EC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Monte Calvario (Pastaza)</a:t>
            </a:r>
            <a:endParaRPr kumimoji="0" lang="es-E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es-EC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Señor </a:t>
            </a:r>
            <a:r>
              <a:rPr kumimoji="0" lang="es-EC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Pungo</a:t>
            </a:r>
            <a:r>
              <a:rPr kumimoji="0" lang="es-EC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(Cuenca)</a:t>
            </a:r>
            <a:endParaRPr kumimoji="0" lang="es-E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es-EC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San Cristóbal (Galápagos)</a:t>
            </a:r>
            <a:endParaRPr kumimoji="0" lang="es-E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5A9B48-76C9-4323-994B-1BC30CC42F1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9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066800" y="4724400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Utiliza enlaces</a:t>
            </a:r>
            <a:r>
              <a:rPr kumimoji="0" lang="es-ES" sz="3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Análogo de Voz E&amp;M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14400" y="1752600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25" algn="l"/>
              </a:tabLst>
            </a:pPr>
            <a:r>
              <a:rPr lang="es-EC" sz="3200" dirty="0" smtClean="0">
                <a:ea typeface="Times New Roman" pitchFamily="18" charset="0"/>
                <a:cs typeface="Arial" pitchFamily="34" charset="0"/>
              </a:rPr>
              <a:t>Las 5 estaciones están integradas en el Centro de Control en Guayaquil (ACC).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25" algn="l"/>
              </a:tabLst>
            </a:pPr>
            <a:endParaRPr lang="es-EC" sz="3200" dirty="0" smtClean="0"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25" algn="l"/>
              </a:tabLst>
            </a:pPr>
            <a:r>
              <a:rPr lang="es-EC" sz="3200" dirty="0" smtClean="0">
                <a:ea typeface="Times New Roman" pitchFamily="18" charset="0"/>
                <a:cs typeface="Arial" pitchFamily="34" charset="0"/>
              </a:rPr>
              <a:t>Donde se concentra las señales provenientes de todas las estaciones remotas  (consolas de control).</a:t>
            </a:r>
            <a:endParaRPr lang="es-EC" sz="32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762000" y="609600"/>
            <a:ext cx="507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VHF – ER  de  ALCANCE AMPLIADO</a:t>
            </a:r>
            <a:endParaRPr lang="es-E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6" name="11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381000" y="1524000"/>
          <a:ext cx="8415968" cy="4648200"/>
        </p:xfrm>
        <a:graphic>
          <a:graphicData uri="http://schemas.openxmlformats.org/presentationml/2006/ole">
            <p:oleObj spid="_x0000_s54275" name="Imagen de mapa de bits" r:id="rId3" imgW="5745978" imgH="2789162" progId="PBrush">
              <p:embed/>
            </p:oleObj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04800" y="304800"/>
            <a:ext cx="55198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MAPA  de COBERTURA  de  las  estaciones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Freq</a:t>
            </a:r>
            <a:r>
              <a:rPr lang="es-EC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.= 128.3 MHz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6" name="11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2 Rectángulo"/>
          <p:cNvSpPr/>
          <p:nvPr/>
        </p:nvSpPr>
        <p:spPr>
          <a:xfrm>
            <a:off x="1379173" y="3244334"/>
            <a:ext cx="63856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3.- MONITOREO  RADIOAYUDAS</a:t>
            </a:r>
            <a:endParaRPr lang="es-E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70" t="17790" r="34660" b="15336"/>
          <a:stretch/>
        </p:blipFill>
        <p:spPr bwMode="auto">
          <a:xfrm>
            <a:off x="8040276" y="6248401"/>
            <a:ext cx="38757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2 Rectángulo"/>
          <p:cNvSpPr/>
          <p:nvPr/>
        </p:nvSpPr>
        <p:spPr>
          <a:xfrm>
            <a:off x="381000" y="457200"/>
            <a:ext cx="4252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MONITOREO  RADIOAYUDAS</a:t>
            </a:r>
            <a:endParaRPr lang="es-E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62000" y="17526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/>
              <a:t>Se utiliza pórticos RS-232, para el monitoreo remoto de las </a:t>
            </a:r>
            <a:r>
              <a:rPr lang="es-EC" sz="3200" dirty="0" err="1" smtClean="0"/>
              <a:t>radioayudas</a:t>
            </a:r>
            <a:endParaRPr lang="es-ES" sz="3200" dirty="0"/>
          </a:p>
        </p:txBody>
      </p:sp>
      <p:sp>
        <p:nvSpPr>
          <p:cNvPr id="5" name="11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14"/>
          <a:stretch>
            <a:fillRect/>
          </a:stretch>
        </p:blipFill>
        <p:spPr bwMode="auto">
          <a:xfrm>
            <a:off x="648169" y="990601"/>
            <a:ext cx="781003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1828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 descr="satellite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2776" y="777588"/>
            <a:ext cx="1447800" cy="934065"/>
          </a:xfrm>
          <a:prstGeom prst="rect">
            <a:avLst/>
          </a:prstGeom>
        </p:spPr>
      </p:pic>
      <p:cxnSp>
        <p:nvCxnSpPr>
          <p:cNvPr id="13" name="12 Conector recto de flecha"/>
          <p:cNvCxnSpPr>
            <a:stCxn id="6" idx="1"/>
          </p:cNvCxnSpPr>
          <p:nvPr/>
        </p:nvCxnSpPr>
        <p:spPr>
          <a:xfrm flipH="1">
            <a:off x="4038600" y="1244621"/>
            <a:ext cx="1684176" cy="66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6" idx="1"/>
          </p:cNvCxnSpPr>
          <p:nvPr/>
        </p:nvCxnSpPr>
        <p:spPr>
          <a:xfrm flipH="1">
            <a:off x="4956888" y="1244621"/>
            <a:ext cx="765888" cy="952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6" idx="1"/>
          </p:cNvCxnSpPr>
          <p:nvPr/>
        </p:nvCxnSpPr>
        <p:spPr>
          <a:xfrm flipH="1">
            <a:off x="4343400" y="1244621"/>
            <a:ext cx="1379376" cy="1501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2814734" y="1317448"/>
            <a:ext cx="2908042" cy="1766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6" idx="1"/>
          </p:cNvCxnSpPr>
          <p:nvPr/>
        </p:nvCxnSpPr>
        <p:spPr>
          <a:xfrm flipH="1">
            <a:off x="5047084" y="1244621"/>
            <a:ext cx="675692" cy="1283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5722776" y="1317448"/>
            <a:ext cx="601824" cy="1504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6" idx="1"/>
          </p:cNvCxnSpPr>
          <p:nvPr/>
        </p:nvCxnSpPr>
        <p:spPr>
          <a:xfrm>
            <a:off x="5722776" y="1244621"/>
            <a:ext cx="0" cy="1882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6" idx="1"/>
          </p:cNvCxnSpPr>
          <p:nvPr/>
        </p:nvCxnSpPr>
        <p:spPr>
          <a:xfrm flipH="1">
            <a:off x="5105400" y="1244621"/>
            <a:ext cx="617376" cy="2263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H="1">
            <a:off x="4038600" y="1317448"/>
            <a:ext cx="1684176" cy="4245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6" idx="1"/>
          </p:cNvCxnSpPr>
          <p:nvPr/>
        </p:nvCxnSpPr>
        <p:spPr>
          <a:xfrm flipH="1">
            <a:off x="3124200" y="1244621"/>
            <a:ext cx="2598576" cy="3864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5" name="24 Grupo"/>
          <p:cNvGrpSpPr/>
          <p:nvPr/>
        </p:nvGrpSpPr>
        <p:grpSpPr>
          <a:xfrm>
            <a:off x="0" y="6248401"/>
            <a:ext cx="9144000" cy="609599"/>
            <a:chOff x="0" y="6248401"/>
            <a:chExt cx="9144000" cy="609599"/>
          </a:xfrm>
        </p:grpSpPr>
        <p:sp>
          <p:nvSpPr>
            <p:cNvPr id="41" name="40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fld id="{4B5A9B48-76C9-4323-994B-1BC30CC42F16}" type="slidenum">
              <a:rPr lang="en-US" sz="1800" smtClean="0">
                <a:solidFill>
                  <a:schemeClr val="tx1"/>
                </a:solidFill>
              </a:rPr>
              <a:pPr/>
              <a:t>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1143000" y="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+mj-lt"/>
                <a:ea typeface="+mj-ea"/>
                <a:cs typeface="+mj-cs"/>
              </a:rPr>
              <a:t>UBICACIÓN  de  las ESTACIONES    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5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90600" y="304800"/>
            <a:ext cx="42520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MONITOREO  RADIOAYUDAS</a:t>
            </a:r>
            <a:endParaRPr lang="es-E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pic>
        <p:nvPicPr>
          <p:cNvPr id="3" name="Picture 2" descr="E:\NAVAIDS\IMG_0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600200"/>
            <a:ext cx="1524000" cy="1600200"/>
          </a:xfrm>
          <a:prstGeom prst="rect">
            <a:avLst/>
          </a:prstGeom>
        </p:spPr>
      </p:pic>
      <p:pic>
        <p:nvPicPr>
          <p:cNvPr id="4" name="3 Imagen" descr="vs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876800"/>
            <a:ext cx="883920" cy="883920"/>
          </a:xfrm>
          <a:prstGeom prst="rect">
            <a:avLst/>
          </a:prstGeom>
        </p:spPr>
      </p:pic>
      <p:pic>
        <p:nvPicPr>
          <p:cNvPr id="5" name="4 Imagen" descr="satellite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066800"/>
            <a:ext cx="1752600" cy="1143000"/>
          </a:xfrm>
          <a:prstGeom prst="rect">
            <a:avLst/>
          </a:prstGeom>
        </p:spPr>
      </p:pic>
      <p:pic>
        <p:nvPicPr>
          <p:cNvPr id="7" name="6 Imagen" descr="vs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971800"/>
            <a:ext cx="883920" cy="883920"/>
          </a:xfrm>
          <a:prstGeom prst="rect">
            <a:avLst/>
          </a:prstGeom>
        </p:spPr>
      </p:pic>
      <p:pic>
        <p:nvPicPr>
          <p:cNvPr id="8" name="Picture 2" descr="E:\FOTOS PARA SEMINARIO\DMEantenn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4800" y="3962400"/>
            <a:ext cx="1519237" cy="172085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09600" y="3429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VOR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5800" y="563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DME</a:t>
            </a:r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1905000" y="2895600"/>
            <a:ext cx="10668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905000" y="54864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224712" y="4433888"/>
            <a:ext cx="1457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16 Conector recto de flecha"/>
          <p:cNvCxnSpPr/>
          <p:nvPr/>
        </p:nvCxnSpPr>
        <p:spPr>
          <a:xfrm flipV="1">
            <a:off x="3657600" y="2209800"/>
            <a:ext cx="1371600" cy="25908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H="1" flipV="1">
            <a:off x="5562600" y="2133600"/>
            <a:ext cx="762000" cy="762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 flipV="1">
            <a:off x="6858000" y="3962400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4572000" y="5715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CENTRO DE MONITOREO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2 Rectángulo"/>
          <p:cNvSpPr/>
          <p:nvPr/>
        </p:nvSpPr>
        <p:spPr>
          <a:xfrm>
            <a:off x="807668" y="3244334"/>
            <a:ext cx="7528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4.- INTEGRACION de la SEÑAL  RADAR</a:t>
            </a:r>
            <a:endParaRPr lang="es-E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7" name="11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533400" y="381000"/>
            <a:ext cx="5080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INTEGRACION de la SEÑAL  RADAR</a:t>
            </a:r>
            <a:endParaRPr lang="es-ES" sz="3200" dirty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57200" y="12192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525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s-EC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Presentar en una sola información (etiqueta)  los datos radar de las aeronaves en vuelo</a:t>
            </a:r>
            <a:r>
              <a:rPr kumimoji="0" lang="es-EC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es-EC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indiferentemente</a:t>
            </a:r>
            <a:r>
              <a:rPr kumimoji="0" lang="es-EC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s-EC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de cualquier estación radar con que sea detectada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295400" y="2819400"/>
          <a:ext cx="6324600" cy="3444647"/>
        </p:xfrm>
        <a:graphic>
          <a:graphicData uri="http://schemas.openxmlformats.org/presentationml/2006/ole">
            <p:oleObj spid="_x0000_s56323" r:id="rId3" imgW="9151620" imgH="4969764" progId="">
              <p:embed/>
            </p:oleObj>
          </a:graphicData>
        </a:graphic>
      </p:graphicFrame>
      <p:sp>
        <p:nvSpPr>
          <p:cNvPr id="6" name="11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3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9094" y="304800"/>
            <a:ext cx="22509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SEÑAL  RADAR</a:t>
            </a:r>
            <a:endParaRPr lang="es-E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pic>
        <p:nvPicPr>
          <p:cNvPr id="3" name="2 Imagen" descr="rad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1752600" cy="1676400"/>
          </a:xfrm>
          <a:prstGeom prst="rect">
            <a:avLst/>
          </a:prstGeom>
        </p:spPr>
      </p:pic>
      <p:pic>
        <p:nvPicPr>
          <p:cNvPr id="4" name="3 Imagen" descr="vs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267200"/>
            <a:ext cx="883920" cy="883920"/>
          </a:xfrm>
          <a:prstGeom prst="rect">
            <a:avLst/>
          </a:prstGeom>
        </p:spPr>
      </p:pic>
      <p:pic>
        <p:nvPicPr>
          <p:cNvPr id="5" name="4 Imagen" descr="satellite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1731" y="956388"/>
            <a:ext cx="2286000" cy="1490870"/>
          </a:xfrm>
          <a:prstGeom prst="rect">
            <a:avLst/>
          </a:prstGeom>
        </p:spPr>
      </p:pic>
      <p:pic>
        <p:nvPicPr>
          <p:cNvPr id="6" name="5 Imagen" descr="vst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87413" y="3057525"/>
            <a:ext cx="940441" cy="86868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523711" y="4826231"/>
            <a:ext cx="1112520" cy="121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5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752600" y="3657600"/>
            <a:ext cx="533400" cy="6858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8079971" y="3926205"/>
            <a:ext cx="0" cy="87439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 flipV="1">
            <a:off x="6150680" y="2209800"/>
            <a:ext cx="1469320" cy="84772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2971800" y="1676400"/>
            <a:ext cx="1905000" cy="25146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6" name="11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5" name="20 Marcador de número de diapositiva"/>
          <p:cNvSpPr txBox="1">
            <a:spLocks/>
          </p:cNvSpPr>
          <p:nvPr/>
        </p:nvSpPr>
        <p:spPr>
          <a:xfrm>
            <a:off x="6705600" y="65087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2 Rectángulo"/>
          <p:cNvSpPr/>
          <p:nvPr/>
        </p:nvSpPr>
        <p:spPr>
          <a:xfrm>
            <a:off x="3565156" y="3244334"/>
            <a:ext cx="2013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5.- AMHS</a:t>
            </a:r>
            <a:endParaRPr lang="es-E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0" y="6248401"/>
            <a:ext cx="9144000" cy="609599"/>
            <a:chOff x="0" y="6248401"/>
            <a:chExt cx="9144000" cy="609599"/>
          </a:xfrm>
        </p:grpSpPr>
        <p:sp>
          <p:nvSpPr>
            <p:cNvPr id="5" name="4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11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8" name="7 Grupo"/>
          <p:cNvGrpSpPr/>
          <p:nvPr/>
        </p:nvGrpSpPr>
        <p:grpSpPr>
          <a:xfrm>
            <a:off x="0" y="6248401"/>
            <a:ext cx="9144000" cy="609599"/>
            <a:chOff x="85531" y="6172200"/>
            <a:chExt cx="8915400" cy="609599"/>
          </a:xfrm>
        </p:grpSpPr>
        <p:sp>
          <p:nvSpPr>
            <p:cNvPr id="9" name="8 Rectángulo"/>
            <p:cNvSpPr/>
            <p:nvPr/>
          </p:nvSpPr>
          <p:spPr>
            <a:xfrm>
              <a:off x="85531" y="6191304"/>
              <a:ext cx="89154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7924800" y="6172200"/>
              <a:ext cx="37788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10 Grupo"/>
          <p:cNvGrpSpPr/>
          <p:nvPr/>
        </p:nvGrpSpPr>
        <p:grpSpPr>
          <a:xfrm>
            <a:off x="0" y="6248401"/>
            <a:ext cx="9144000" cy="609599"/>
            <a:chOff x="0" y="6248401"/>
            <a:chExt cx="9144000" cy="609599"/>
          </a:xfrm>
        </p:grpSpPr>
        <p:sp>
          <p:nvSpPr>
            <p:cNvPr id="12" name="11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381000" y="11430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cs typeface="Arial" charset="0"/>
              </a:rPr>
              <a:t>La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 A C I</a:t>
            </a:r>
            <a:r>
              <a:rPr lang="es-ES" sz="3200" dirty="0" smtClean="0">
                <a:cs typeface="Arial" charset="0"/>
              </a:rPr>
              <a:t>  ha establecido estándares para el intercambio de información aeronáutica entre estados miembros y otras organizaciones de aviación (aerolíneas y militares).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381000" y="4495800"/>
            <a:ext cx="8382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Una parte de estos estándares es la implementación del </a:t>
            </a:r>
            <a:r>
              <a:rPr lang="es-E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AMHS</a:t>
            </a:r>
            <a:r>
              <a:rPr lang="es-ES" sz="3200" dirty="0"/>
              <a:t> </a:t>
            </a:r>
            <a:r>
              <a:rPr lang="es-ES" sz="3200" dirty="0" smtClean="0"/>
              <a:t> (</a:t>
            </a:r>
            <a:r>
              <a:rPr lang="es-ES" sz="3200" b="1" dirty="0">
                <a:solidFill>
                  <a:srgbClr val="00B050"/>
                </a:solidFill>
              </a:rPr>
              <a:t>A</a:t>
            </a:r>
            <a:r>
              <a:rPr lang="es-ES" sz="3200" dirty="0"/>
              <a:t>TS </a:t>
            </a:r>
            <a:r>
              <a:rPr lang="es-ES" sz="3200" b="1" dirty="0" err="1">
                <a:solidFill>
                  <a:srgbClr val="00B050"/>
                </a:solidFill>
              </a:rPr>
              <a:t>M</a:t>
            </a:r>
            <a:r>
              <a:rPr lang="es-ES" sz="3200" dirty="0" err="1"/>
              <a:t>essage</a:t>
            </a:r>
            <a:r>
              <a:rPr lang="es-ES" sz="3200" dirty="0"/>
              <a:t> </a:t>
            </a:r>
            <a:r>
              <a:rPr lang="es-ES" sz="3200" b="1" dirty="0" err="1">
                <a:solidFill>
                  <a:srgbClr val="00B050"/>
                </a:solidFill>
              </a:rPr>
              <a:t>H</a:t>
            </a:r>
            <a:r>
              <a:rPr lang="es-ES" sz="3200" dirty="0" err="1"/>
              <a:t>andling</a:t>
            </a:r>
            <a:r>
              <a:rPr lang="es-ES" sz="3200" dirty="0"/>
              <a:t> </a:t>
            </a:r>
            <a:r>
              <a:rPr lang="es-ES" sz="3200" b="1" dirty="0" err="1">
                <a:solidFill>
                  <a:srgbClr val="00B050"/>
                </a:solidFill>
              </a:rPr>
              <a:t>S</a:t>
            </a:r>
            <a:r>
              <a:rPr lang="es-ES" sz="3200" dirty="0" err="1"/>
              <a:t>ystem</a:t>
            </a:r>
            <a:r>
              <a:rPr lang="es-ES" sz="3200" dirty="0"/>
              <a:t>) como parte de la nueva red global aeronáutica llamada </a:t>
            </a:r>
            <a:r>
              <a:rPr lang="es-ES" sz="3200" dirty="0" smtClean="0"/>
              <a:t> 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ATN</a:t>
            </a:r>
            <a:r>
              <a:rPr lang="es-ES" sz="3200" dirty="0" smtClean="0"/>
              <a:t> </a:t>
            </a:r>
            <a:r>
              <a:rPr lang="es-ES" sz="3200" dirty="0"/>
              <a:t>(</a:t>
            </a:r>
            <a:r>
              <a:rPr lang="es-ES" sz="3200" b="1" dirty="0" err="1">
                <a:solidFill>
                  <a:srgbClr val="FF0000"/>
                </a:solidFill>
              </a:rPr>
              <a:t>A</a:t>
            </a:r>
            <a:r>
              <a:rPr lang="es-ES" sz="3200" dirty="0" err="1"/>
              <a:t>eronautical</a:t>
            </a:r>
            <a:r>
              <a:rPr lang="es-ES" sz="3200" dirty="0"/>
              <a:t> </a:t>
            </a:r>
            <a:r>
              <a:rPr lang="es-ES" sz="3200" b="1" dirty="0" err="1">
                <a:solidFill>
                  <a:srgbClr val="FF0000"/>
                </a:solidFill>
              </a:rPr>
              <a:t>T</a:t>
            </a:r>
            <a:r>
              <a:rPr lang="es-ES" sz="3200" dirty="0" err="1"/>
              <a:t>elecommunication</a:t>
            </a:r>
            <a:r>
              <a:rPr lang="es-ES" sz="3200" dirty="0"/>
              <a:t> </a:t>
            </a:r>
            <a:r>
              <a:rPr lang="es-ES" sz="3200" b="1" dirty="0">
                <a:solidFill>
                  <a:srgbClr val="FF0000"/>
                </a:solidFill>
              </a:rPr>
              <a:t>N</a:t>
            </a:r>
            <a:r>
              <a:rPr lang="es-ES" sz="3200" dirty="0"/>
              <a:t>etwork).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09600" y="381000"/>
            <a:ext cx="1983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Introducción</a:t>
            </a:r>
            <a:endParaRPr lang="es-E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1000" y="29718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 smtClean="0"/>
              <a:t>SARPS, El estándar para comunicaciones aeronáuticas </a:t>
            </a:r>
            <a:r>
              <a:rPr lang="es-EC" sz="2800" b="1" dirty="0" smtClean="0">
                <a:solidFill>
                  <a:srgbClr val="C00000"/>
                </a:solidFill>
              </a:rPr>
              <a:t>TIERRA-TIERRA </a:t>
            </a:r>
            <a:r>
              <a:rPr lang="es-EC" sz="2800" dirty="0" smtClean="0"/>
              <a:t>(se encuentra especificado en el Sub Volumen 3, Anexo 10) por la Organización de Aviación Civil Internacional </a:t>
            </a:r>
            <a:endParaRPr lang="es-ES" sz="2800" dirty="0"/>
          </a:p>
        </p:txBody>
      </p:sp>
      <p:sp>
        <p:nvSpPr>
          <p:cNvPr id="7" name="11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4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2 Rectángulo"/>
          <p:cNvSpPr/>
          <p:nvPr/>
        </p:nvSpPr>
        <p:spPr>
          <a:xfrm>
            <a:off x="914400" y="533400"/>
            <a:ext cx="34505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¿Por qué AMHS?</a:t>
            </a:r>
            <a:endParaRPr lang="es-ES" sz="4400" dirty="0"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04800" y="1524000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s-ES" sz="4000" dirty="0" smtClean="0">
                <a:cs typeface="Arial" charset="0"/>
              </a:rPr>
              <a:t>Para reemplazar la tecnología AFTN.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ES" sz="4000" dirty="0" smtClean="0">
                <a:cs typeface="Arial" charset="0"/>
              </a:rPr>
              <a:t> Alta velocidad, capacidad, rendimiento, flexibilidad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s-ES" sz="4000" dirty="0" smtClean="0">
                <a:cs typeface="Arial" charset="0"/>
              </a:rPr>
              <a:t>Funcionalidad extendida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s-ES" sz="4000" dirty="0" smtClean="0">
                <a:cs typeface="Arial" charset="0"/>
              </a:rPr>
              <a:t>Inter-operar con otros servicios de mensajes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s-ES" sz="4000" dirty="0" smtClean="0">
                <a:cs typeface="Arial" charset="0"/>
              </a:rPr>
              <a:t>Uso de </a:t>
            </a:r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COTS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</a:t>
            </a:r>
            <a:r>
              <a:rPr lang="es-ES" sz="4000" dirty="0" smtClean="0">
                <a:cs typeface="Arial" charset="0"/>
              </a:rPr>
              <a:t> reducción de productos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09600" y="5562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/>
            <a:r>
              <a:rPr lang="es-EC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COTS.</a:t>
            </a:r>
            <a:r>
              <a:rPr lang="es-EC" sz="2400" dirty="0" smtClean="0"/>
              <a:t>-Adjetivo que describe los productos de   software o hardware que están  creados y listos, disponibles para la venta del público en general</a:t>
            </a:r>
            <a:endParaRPr lang="es-ES" sz="2400" dirty="0"/>
          </a:p>
        </p:txBody>
      </p:sp>
      <p:sp>
        <p:nvSpPr>
          <p:cNvPr id="6" name="11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685800" y="304800"/>
            <a:ext cx="45627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+mj-lt"/>
              </a:rPr>
              <a:t>SERVICIO de DATOS : AMHS</a:t>
            </a:r>
            <a:endParaRPr lang="es-E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latin typeface="+mj-lt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381000" y="1066800"/>
            <a:ext cx="8012660" cy="5172670"/>
            <a:chOff x="914400" y="914400"/>
            <a:chExt cx="7543800" cy="5943600"/>
          </a:xfrm>
        </p:grpSpPr>
        <p:pic>
          <p:nvPicPr>
            <p:cNvPr id="2" name="1 Imagen" descr="AMHS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914400"/>
              <a:ext cx="6911340" cy="5943600"/>
            </a:xfrm>
            <a:prstGeom prst="rect">
              <a:avLst/>
            </a:prstGeom>
          </p:spPr>
        </p:pic>
        <p:sp>
          <p:nvSpPr>
            <p:cNvPr id="3" name="2 CuadroTexto"/>
            <p:cNvSpPr txBox="1"/>
            <p:nvPr/>
          </p:nvSpPr>
          <p:spPr>
            <a:xfrm>
              <a:off x="914400" y="43434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b="1" dirty="0" smtClean="0">
                  <a:latin typeface="Arial" pitchFamily="34" charset="0"/>
                  <a:cs typeface="Arial" pitchFamily="34" charset="0"/>
                </a:rPr>
                <a:t>SERVIDOR AMSS-AIS</a:t>
              </a:r>
              <a:endParaRPr lang="es-E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6705600" y="990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UAS</a:t>
              </a:r>
              <a:endParaRPr lang="es-ES" dirty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43000" y="5638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A2M</a:t>
              </a:r>
              <a:endParaRPr lang="es-ES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6934200" y="3657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UA</a:t>
              </a:r>
              <a:endParaRPr lang="es-ES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467600" y="5638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UAS</a:t>
              </a:r>
              <a:endParaRPr lang="es-ES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943600" y="36576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 smtClean="0">
                  <a:latin typeface="Arial" pitchFamily="34" charset="0"/>
                  <a:cs typeface="Arial" pitchFamily="34" charset="0"/>
                </a:rPr>
                <a:t>IDIRECT</a:t>
              </a:r>
              <a:endParaRPr lang="es-ES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0" y="1905000"/>
              <a:ext cx="1524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1400" y="5562600"/>
              <a:ext cx="2057400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13 Conector recto"/>
            <p:cNvCxnSpPr/>
            <p:nvPr/>
          </p:nvCxnSpPr>
          <p:spPr>
            <a:xfrm>
              <a:off x="6477000" y="1219200"/>
              <a:ext cx="1295400" cy="838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>
              <a:off x="6629400" y="1828800"/>
              <a:ext cx="685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flipH="1">
              <a:off x="6553200" y="2590800"/>
              <a:ext cx="609600" cy="152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flipH="1">
              <a:off x="5410200" y="5715000"/>
              <a:ext cx="14478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H="1" flipV="1">
              <a:off x="5105400" y="6096000"/>
              <a:ext cx="15240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flipV="1">
              <a:off x="4419600" y="5257800"/>
              <a:ext cx="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38800" y="4724400"/>
              <a:ext cx="142875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26 CuadroTexto"/>
            <p:cNvSpPr txBox="1"/>
            <p:nvPr/>
          </p:nvSpPr>
          <p:spPr>
            <a:xfrm>
              <a:off x="7086600" y="5029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/>
                <a:t>REDDIG</a:t>
              </a:r>
              <a:endParaRPr lang="es-ES" b="1" dirty="0"/>
            </a:p>
          </p:txBody>
        </p:sp>
        <p:cxnSp>
          <p:nvCxnSpPr>
            <p:cNvPr id="29" name="28 Conector recto de flecha"/>
            <p:cNvCxnSpPr/>
            <p:nvPr/>
          </p:nvCxnSpPr>
          <p:spPr>
            <a:xfrm>
              <a:off x="4495800" y="5257800"/>
              <a:ext cx="1295400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2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fld id="{4B5A9B48-76C9-4323-994B-1BC30CC42F16}" type="slidenum">
              <a:rPr lang="en-US" sz="1800" smtClean="0">
                <a:solidFill>
                  <a:schemeClr val="tx1"/>
                </a:solidFill>
              </a:rPr>
              <a:pPr/>
              <a:t>27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6" name="11 Marcador de número de diapositiva"/>
          <p:cNvSpPr txBox="1">
            <a:spLocks/>
          </p:cNvSpPr>
          <p:nvPr/>
        </p:nvSpPr>
        <p:spPr>
          <a:xfrm>
            <a:off x="6557969" y="63609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37" name="36 Grupo"/>
          <p:cNvGrpSpPr/>
          <p:nvPr/>
        </p:nvGrpSpPr>
        <p:grpSpPr>
          <a:xfrm>
            <a:off x="4769" y="6252992"/>
            <a:ext cx="9144000" cy="609599"/>
            <a:chOff x="85531" y="6172200"/>
            <a:chExt cx="8915400" cy="609599"/>
          </a:xfrm>
        </p:grpSpPr>
        <p:sp>
          <p:nvSpPr>
            <p:cNvPr id="38" name="37 Rectángulo"/>
            <p:cNvSpPr/>
            <p:nvPr/>
          </p:nvSpPr>
          <p:spPr>
            <a:xfrm>
              <a:off x="85531" y="6191304"/>
              <a:ext cx="89154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7924800" y="6172200"/>
              <a:ext cx="37788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39 Grupo"/>
          <p:cNvGrpSpPr/>
          <p:nvPr/>
        </p:nvGrpSpPr>
        <p:grpSpPr>
          <a:xfrm>
            <a:off x="4769" y="6252992"/>
            <a:ext cx="9144000" cy="609599"/>
            <a:chOff x="0" y="6248401"/>
            <a:chExt cx="9144000" cy="609599"/>
          </a:xfrm>
        </p:grpSpPr>
        <p:sp>
          <p:nvSpPr>
            <p:cNvPr id="41" name="40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" name="20 Marcador de número de diapositiva"/>
          <p:cNvSpPr txBox="1">
            <a:spLocks/>
          </p:cNvSpPr>
          <p:nvPr/>
        </p:nvSpPr>
        <p:spPr>
          <a:xfrm>
            <a:off x="6557969" y="6360943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5800" y="304800"/>
            <a:ext cx="7428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AMHS</a:t>
            </a:r>
            <a:r>
              <a:rPr lang="es-MX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  ATS MESSAGE HANDLING SYSTEM</a:t>
            </a:r>
            <a:endParaRPr lang="es-ES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1000" y="1371600"/>
            <a:ext cx="830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2800" dirty="0" smtClean="0"/>
              <a:t>Está </a:t>
            </a:r>
            <a:r>
              <a:rPr lang="es-EC" sz="2800" dirty="0"/>
              <a:t>basado en el reconocido estándar de  mensajería X.400, para reemplazar a los actuales sistemas AFTN utilizados por las Administraciones Aeronáuticas de todo el mundo</a:t>
            </a:r>
            <a:r>
              <a:rPr lang="es-EC" sz="28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C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800" dirty="0"/>
              <a:t>Muchos Estados de la región </a:t>
            </a:r>
            <a:r>
              <a:rPr lang="es-ES" sz="2800" dirty="0" smtClean="0"/>
              <a:t> CAR/SAM  han </a:t>
            </a:r>
            <a:r>
              <a:rPr lang="es-ES" sz="2800" dirty="0"/>
              <a:t>obtenido el AMHS y Gateway AMHS / </a:t>
            </a:r>
            <a:r>
              <a:rPr lang="es-ES" sz="2800" dirty="0" smtClean="0"/>
              <a:t>AFTN</a:t>
            </a:r>
          </a:p>
          <a:p>
            <a:pPr marL="285750" indent="-285750" algn="just"/>
            <a:endParaRPr lang="es-ES" sz="2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800" dirty="0" smtClean="0"/>
              <a:t>En Ecuador se implemento a inicios del año 2012  el Sistema AMHS/AIS de la empresa THALES.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C" dirty="0"/>
          </a:p>
        </p:txBody>
      </p:sp>
      <p:sp>
        <p:nvSpPr>
          <p:cNvPr id="11" name="2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fld id="{4B5A9B48-76C9-4323-994B-1BC30CC42F16}" type="slidenum">
              <a:rPr lang="en-US" sz="1800" smtClean="0">
                <a:solidFill>
                  <a:schemeClr val="tx1"/>
                </a:solidFill>
              </a:rPr>
              <a:pPr/>
              <a:t>28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1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fld id="{4B5A9B48-76C9-4323-994B-1BC30CC42F16}" type="slidenum">
              <a:rPr lang="en-US" sz="1800" smtClean="0">
                <a:solidFill>
                  <a:schemeClr val="tx1"/>
                </a:solidFill>
              </a:rPr>
              <a:pPr/>
              <a:t>29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200" y="274638"/>
            <a:ext cx="6324600" cy="86836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s-MX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INTERCONEXION  Nodos  AMHS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228600" y="1295400"/>
            <a:ext cx="868680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CONEXIÓN CON LA RED AFTN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C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AFTN sobre TCP/IP a través de las interfaces LAN (formato IA-5)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C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AFTN sobre líneas asíncronas (formato IA-5 y ITA-2)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CONEXIÓN CON LA RED AMHS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C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sistema soporta las siguientes conexiones AMHS sobre TCP/IP   (RFC1006/TCP-IP) a través de las interfaces LAN suministradas.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C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Todos los  usuarios agentes (AMATIS) y los MTA adyacentes de Lima, Bogotá y Maiquetía serán conectado usando el protocolo TCP/IP.</a:t>
            </a:r>
          </a:p>
        </p:txBody>
      </p:sp>
      <p:sp>
        <p:nvSpPr>
          <p:cNvPr id="5" name="11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6" name="5 Grupo"/>
          <p:cNvGrpSpPr/>
          <p:nvPr/>
        </p:nvGrpSpPr>
        <p:grpSpPr>
          <a:xfrm>
            <a:off x="0" y="6248401"/>
            <a:ext cx="9144000" cy="609599"/>
            <a:chOff x="85531" y="6172200"/>
            <a:chExt cx="8915400" cy="609599"/>
          </a:xfrm>
        </p:grpSpPr>
        <p:sp>
          <p:nvSpPr>
            <p:cNvPr id="9" name="8 Rectángulo"/>
            <p:cNvSpPr/>
            <p:nvPr/>
          </p:nvSpPr>
          <p:spPr>
            <a:xfrm>
              <a:off x="85531" y="6191304"/>
              <a:ext cx="89154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7924800" y="6172200"/>
              <a:ext cx="37788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11 Grupo"/>
          <p:cNvGrpSpPr/>
          <p:nvPr/>
        </p:nvGrpSpPr>
        <p:grpSpPr>
          <a:xfrm>
            <a:off x="0" y="6248401"/>
            <a:ext cx="9144000" cy="609599"/>
            <a:chOff x="0" y="6248401"/>
            <a:chExt cx="9144000" cy="609599"/>
          </a:xfrm>
        </p:grpSpPr>
        <p:sp>
          <p:nvSpPr>
            <p:cNvPr id="13" name="12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70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DISTRIBUCION de las estaciones RED VSAT</a:t>
            </a:r>
            <a:endParaRPr lang="es-EC" sz="3000" b="1" dirty="0"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41"/>
          <a:stretch/>
        </p:blipFill>
        <p:spPr bwMode="auto">
          <a:xfrm>
            <a:off x="381000" y="1143000"/>
            <a:ext cx="3844212" cy="49530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000500" cy="329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19200" y="4953000"/>
            <a:ext cx="152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Tena</a:t>
            </a:r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9600" y="838200"/>
            <a:ext cx="6187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26 SITIOS REMOTOS Y 2 RESERVAS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0" y="6248401"/>
            <a:ext cx="9144000" cy="609599"/>
            <a:chOff x="0" y="6248401"/>
            <a:chExt cx="9144000" cy="609599"/>
          </a:xfrm>
        </p:grpSpPr>
        <p:sp>
          <p:nvSpPr>
            <p:cNvPr id="22" name="21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23 Grupo"/>
          <p:cNvGrpSpPr/>
          <p:nvPr/>
        </p:nvGrpSpPr>
        <p:grpSpPr>
          <a:xfrm>
            <a:off x="0" y="6248401"/>
            <a:ext cx="9144000" cy="609599"/>
            <a:chOff x="0" y="6248401"/>
            <a:chExt cx="9144000" cy="609599"/>
          </a:xfrm>
        </p:grpSpPr>
        <p:sp>
          <p:nvSpPr>
            <p:cNvPr id="25" name="24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9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09600" y="15240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32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WORKSTATION  AMHS  ECUADOR </a:t>
            </a:r>
            <a:endParaRPr lang="es-MX" sz="320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 r="2667" b="1333"/>
          <a:stretch>
            <a:fillRect/>
          </a:stretch>
        </p:blipFill>
        <p:spPr bwMode="auto">
          <a:xfrm>
            <a:off x="685800" y="7620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657225" cy="3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5A9B48-76C9-4323-994B-1BC30CC42F16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8" name="7 Grupo"/>
          <p:cNvGrpSpPr/>
          <p:nvPr/>
        </p:nvGrpSpPr>
        <p:grpSpPr>
          <a:xfrm>
            <a:off x="0" y="6248401"/>
            <a:ext cx="9144000" cy="609599"/>
            <a:chOff x="85531" y="6172200"/>
            <a:chExt cx="8915400" cy="609599"/>
          </a:xfrm>
        </p:grpSpPr>
        <p:sp>
          <p:nvSpPr>
            <p:cNvPr id="9" name="8 Rectángulo"/>
            <p:cNvSpPr/>
            <p:nvPr/>
          </p:nvSpPr>
          <p:spPr>
            <a:xfrm>
              <a:off x="85531" y="6191304"/>
              <a:ext cx="89154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7924800" y="6172200"/>
              <a:ext cx="37788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10 Grupo"/>
          <p:cNvGrpSpPr/>
          <p:nvPr/>
        </p:nvGrpSpPr>
        <p:grpSpPr>
          <a:xfrm>
            <a:off x="0" y="6248401"/>
            <a:ext cx="9144000" cy="609599"/>
            <a:chOff x="0" y="6248401"/>
            <a:chExt cx="9144000" cy="609599"/>
          </a:xfrm>
        </p:grpSpPr>
        <p:sp>
          <p:nvSpPr>
            <p:cNvPr id="12" name="11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t="7223"/>
          <a:stretch>
            <a:fillRect/>
          </a:stretch>
        </p:blipFill>
        <p:spPr bwMode="auto">
          <a:xfrm>
            <a:off x="228600" y="8382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81000" y="2286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ENLACES   BACKUP  AMHS </a:t>
            </a:r>
            <a:endParaRPr lang="es-MX" sz="3200" dirty="0"/>
          </a:p>
        </p:txBody>
      </p:sp>
      <p:sp>
        <p:nvSpPr>
          <p:cNvPr id="5" name="11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6" name="5 Grupo"/>
          <p:cNvGrpSpPr/>
          <p:nvPr/>
        </p:nvGrpSpPr>
        <p:grpSpPr>
          <a:xfrm>
            <a:off x="0" y="6248401"/>
            <a:ext cx="9144000" cy="609599"/>
            <a:chOff x="85531" y="6172200"/>
            <a:chExt cx="8915400" cy="609599"/>
          </a:xfrm>
        </p:grpSpPr>
        <p:sp>
          <p:nvSpPr>
            <p:cNvPr id="8" name="7 Rectángulo"/>
            <p:cNvSpPr/>
            <p:nvPr/>
          </p:nvSpPr>
          <p:spPr>
            <a:xfrm>
              <a:off x="85531" y="6191304"/>
              <a:ext cx="89154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7924800" y="6172200"/>
              <a:ext cx="37788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9 Grupo"/>
          <p:cNvGrpSpPr/>
          <p:nvPr/>
        </p:nvGrpSpPr>
        <p:grpSpPr>
          <a:xfrm>
            <a:off x="0" y="6248401"/>
            <a:ext cx="9144000" cy="609599"/>
            <a:chOff x="0" y="6248401"/>
            <a:chExt cx="9144000" cy="609599"/>
          </a:xfrm>
        </p:grpSpPr>
        <p:sp>
          <p:nvSpPr>
            <p:cNvPr id="11" name="10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Llamada de nube"/>
          <p:cNvSpPr/>
          <p:nvPr/>
        </p:nvSpPr>
        <p:spPr>
          <a:xfrm>
            <a:off x="5105400" y="4610100"/>
            <a:ext cx="1600200" cy="914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14518" y="29317"/>
            <a:ext cx="4647222" cy="712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488670" y="228600"/>
            <a:ext cx="6408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Arquitectura  AMHS/AIS  ECUADOR</a:t>
            </a:r>
            <a:endParaRPr lang="es-ES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410200" y="5506937"/>
            <a:ext cx="16764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400" b="1" i="1" u="sng" dirty="0" smtClean="0">
                <a:solidFill>
                  <a:srgbClr val="FF0000"/>
                </a:solidFill>
              </a:rPr>
              <a:t>SALIDA INTERNACIONAL </a:t>
            </a:r>
            <a:endParaRPr lang="es-EC" sz="1400" b="1" i="1" u="sng" dirty="0">
              <a:solidFill>
                <a:srgbClr val="FF0000"/>
              </a:solidFill>
            </a:endParaRPr>
          </a:p>
        </p:txBody>
      </p:sp>
      <p:sp>
        <p:nvSpPr>
          <p:cNvPr id="13" name="2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fld id="{4B5A9B48-76C9-4323-994B-1BC30CC42F16}" type="slidenum">
              <a:rPr lang="en-US" sz="1800" smtClean="0">
                <a:solidFill>
                  <a:schemeClr val="tx1"/>
                </a:solidFill>
              </a:rPr>
              <a:pPr/>
              <a:t>32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171664" y="4419600"/>
            <a:ext cx="3733800" cy="1752601"/>
          </a:xfrm>
          <a:prstGeom prst="roundRect">
            <a:avLst/>
          </a:prstGeom>
          <a:solidFill>
            <a:srgbClr val="FF0000">
              <a:alpha val="22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2 Rectángulo"/>
          <p:cNvSpPr/>
          <p:nvPr/>
        </p:nvSpPr>
        <p:spPr>
          <a:xfrm>
            <a:off x="457200" y="457200"/>
            <a:ext cx="3608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RED  DIG   SUDAMERICA</a:t>
            </a:r>
            <a:endParaRPr lang="es-ES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62000" y="1676400"/>
            <a:ext cx="7543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Adicionalmente  se cuenta con un </a:t>
            </a:r>
            <a:r>
              <a:rPr kumimoji="0" lang="es-E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Telepuerto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ubicado en la ciudad de Guayaquil perteneciente a la Red Digital Sudamericana – </a:t>
            </a: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REDDIG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que es utilizada para la transmisión de voz y datos a nivel internacional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5" name="11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6" name="5 Grupo"/>
          <p:cNvGrpSpPr/>
          <p:nvPr/>
        </p:nvGrpSpPr>
        <p:grpSpPr>
          <a:xfrm>
            <a:off x="0" y="6248401"/>
            <a:ext cx="9144000" cy="609599"/>
            <a:chOff x="85531" y="6172200"/>
            <a:chExt cx="8915400" cy="609599"/>
          </a:xfrm>
        </p:grpSpPr>
        <p:sp>
          <p:nvSpPr>
            <p:cNvPr id="7" name="6 Rectángulo"/>
            <p:cNvSpPr/>
            <p:nvPr/>
          </p:nvSpPr>
          <p:spPr>
            <a:xfrm>
              <a:off x="85531" y="6191304"/>
              <a:ext cx="89154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7924800" y="6172200"/>
              <a:ext cx="37788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8 Grupo"/>
          <p:cNvGrpSpPr/>
          <p:nvPr/>
        </p:nvGrpSpPr>
        <p:grpSpPr>
          <a:xfrm>
            <a:off x="0" y="6248401"/>
            <a:ext cx="9144000" cy="609599"/>
            <a:chOff x="0" y="6248401"/>
            <a:chExt cx="9144000" cy="609599"/>
          </a:xfrm>
        </p:grpSpPr>
        <p:sp>
          <p:nvSpPr>
            <p:cNvPr id="10" name="9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8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457200" y="152400"/>
            <a:ext cx="36086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RED  DIG   SUDAMERICA</a:t>
            </a:r>
            <a:endParaRPr lang="es-ES" sz="32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2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fld id="{4B5A9B48-76C9-4323-994B-1BC30CC42F16}" type="slidenum">
              <a:rPr lang="en-US" sz="1800" smtClean="0">
                <a:solidFill>
                  <a:schemeClr val="tx1"/>
                </a:solidFill>
              </a:rPr>
              <a:pPr/>
              <a:t>34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1371600" y="381000"/>
            <a:ext cx="6705600" cy="6248400"/>
            <a:chOff x="1156" y="572"/>
            <a:chExt cx="4083" cy="3583"/>
          </a:xfrm>
        </p:grpSpPr>
        <p:graphicFrame>
          <p:nvGraphicFramePr>
            <p:cNvPr id="16398" name="Object 14"/>
            <p:cNvGraphicFramePr>
              <a:graphicFrameLocks noChangeAspect="1"/>
            </p:cNvGraphicFramePr>
            <p:nvPr/>
          </p:nvGraphicFramePr>
          <p:xfrm>
            <a:off x="1610" y="799"/>
            <a:ext cx="2499" cy="3356"/>
          </p:xfrm>
          <a:graphic>
            <a:graphicData uri="http://schemas.openxmlformats.org/presentationml/2006/ole">
              <p:oleObj spid="_x0000_s16399" r:id="rId3" imgW="4831738" imgH="6478266" progId="">
                <p:embed/>
              </p:oleObj>
            </a:graphicData>
          </a:graphic>
        </p:graphicFrame>
        <p:pic>
          <p:nvPicPr>
            <p:cNvPr id="16399" name="Picture 15" descr="SATELLI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8696192">
              <a:off x="4740" y="572"/>
              <a:ext cx="499" cy="329"/>
            </a:xfrm>
            <a:prstGeom prst="rect">
              <a:avLst/>
            </a:prstGeom>
            <a:noFill/>
          </p:spPr>
        </p:pic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1701" y="1389"/>
              <a:ext cx="45" cy="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1837" y="1842"/>
              <a:ext cx="45" cy="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2381" y="1979"/>
              <a:ext cx="45" cy="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>
              <a:off x="2154" y="2795"/>
              <a:ext cx="45" cy="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2789" y="2840"/>
              <a:ext cx="45" cy="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2925" y="2795"/>
              <a:ext cx="45" cy="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2789" y="2341"/>
              <a:ext cx="45" cy="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1973" y="1162"/>
              <a:ext cx="45" cy="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2472" y="890"/>
              <a:ext cx="45" cy="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09" name="Rectangle 25"/>
            <p:cNvSpPr>
              <a:spLocks noChangeArrowheads="1"/>
            </p:cNvSpPr>
            <p:nvPr/>
          </p:nvSpPr>
          <p:spPr bwMode="auto">
            <a:xfrm>
              <a:off x="2789" y="1071"/>
              <a:ext cx="45" cy="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>
              <a:off x="2971" y="1117"/>
              <a:ext cx="45" cy="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11" name="Rectangle 27"/>
            <p:cNvSpPr>
              <a:spLocks noChangeArrowheads="1"/>
            </p:cNvSpPr>
            <p:nvPr/>
          </p:nvSpPr>
          <p:spPr bwMode="auto">
            <a:xfrm>
              <a:off x="3107" y="1117"/>
              <a:ext cx="45" cy="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12" name="Rectangle 28"/>
            <p:cNvSpPr>
              <a:spLocks noChangeArrowheads="1"/>
            </p:cNvSpPr>
            <p:nvPr/>
          </p:nvSpPr>
          <p:spPr bwMode="auto">
            <a:xfrm>
              <a:off x="3923" y="1570"/>
              <a:ext cx="45" cy="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2744" y="1434"/>
              <a:ext cx="45" cy="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3288" y="2387"/>
              <a:ext cx="45" cy="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15" name="Text Box 31"/>
            <p:cNvSpPr txBox="1">
              <a:spLocks noChangeArrowheads="1"/>
            </p:cNvSpPr>
            <p:nvPr/>
          </p:nvSpPr>
          <p:spPr bwMode="auto">
            <a:xfrm>
              <a:off x="1156" y="1344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Calibri" pitchFamily="34" charset="0"/>
                </a:rPr>
                <a:t>GUAYAQUIL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16" name="Text Box 32"/>
            <p:cNvSpPr txBox="1">
              <a:spLocks noChangeArrowheads="1"/>
            </p:cNvSpPr>
            <p:nvPr/>
          </p:nvSpPr>
          <p:spPr bwMode="auto">
            <a:xfrm>
              <a:off x="1519" y="1117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Calibri" pitchFamily="34" charset="0"/>
                </a:rPr>
                <a:t>BOGOTÁ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17" name="Text Box 33"/>
            <p:cNvSpPr txBox="1">
              <a:spLocks noChangeArrowheads="1"/>
            </p:cNvSpPr>
            <p:nvPr/>
          </p:nvSpPr>
          <p:spPr bwMode="auto">
            <a:xfrm>
              <a:off x="1519" y="1842"/>
              <a:ext cx="36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Calibri" pitchFamily="34" charset="0"/>
                </a:rPr>
                <a:t>LIMA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18" name="Text Box 34"/>
            <p:cNvSpPr txBox="1">
              <a:spLocks noChangeArrowheads="1"/>
            </p:cNvSpPr>
            <p:nvPr/>
          </p:nvSpPr>
          <p:spPr bwMode="auto">
            <a:xfrm>
              <a:off x="1746" y="2750"/>
              <a:ext cx="4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Calibri" pitchFamily="34" charset="0"/>
                </a:rPr>
                <a:t>SANTIAGO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19" name="Text Box 35"/>
            <p:cNvSpPr txBox="1">
              <a:spLocks noChangeArrowheads="1"/>
            </p:cNvSpPr>
            <p:nvPr/>
          </p:nvSpPr>
          <p:spPr bwMode="auto">
            <a:xfrm>
              <a:off x="2381" y="2886"/>
              <a:ext cx="59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Calibri" pitchFamily="34" charset="0"/>
                </a:rPr>
                <a:t>BUENOS AIRES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20" name="Text Box 36"/>
            <p:cNvSpPr txBox="1">
              <a:spLocks noChangeArrowheads="1"/>
            </p:cNvSpPr>
            <p:nvPr/>
          </p:nvSpPr>
          <p:spPr bwMode="auto">
            <a:xfrm>
              <a:off x="2971" y="2750"/>
              <a:ext cx="5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Calibri" pitchFamily="34" charset="0"/>
                </a:rPr>
                <a:t>MONTEVIDEO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21" name="Text Box 37"/>
            <p:cNvSpPr txBox="1">
              <a:spLocks noChangeArrowheads="1"/>
            </p:cNvSpPr>
            <p:nvPr/>
          </p:nvSpPr>
          <p:spPr bwMode="auto">
            <a:xfrm>
              <a:off x="2336" y="1933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Calibri" pitchFamily="34" charset="0"/>
                </a:rPr>
                <a:t>LA PAZ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22" name="Text Box 38"/>
            <p:cNvSpPr txBox="1">
              <a:spLocks noChangeArrowheads="1"/>
            </p:cNvSpPr>
            <p:nvPr/>
          </p:nvSpPr>
          <p:spPr bwMode="auto">
            <a:xfrm>
              <a:off x="2426" y="1480"/>
              <a:ext cx="40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Calibri" pitchFamily="34" charset="0"/>
                </a:rPr>
                <a:t>MANAUS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23" name="Text Box 39"/>
            <p:cNvSpPr txBox="1">
              <a:spLocks noChangeArrowheads="1"/>
            </p:cNvSpPr>
            <p:nvPr/>
          </p:nvSpPr>
          <p:spPr bwMode="auto">
            <a:xfrm>
              <a:off x="3515" y="1570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Calibri" pitchFamily="34" charset="0"/>
                </a:rPr>
                <a:t>RECIFE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24" name="Text Box 40"/>
            <p:cNvSpPr txBox="1">
              <a:spLocks noChangeArrowheads="1"/>
            </p:cNvSpPr>
            <p:nvPr/>
          </p:nvSpPr>
          <p:spPr bwMode="auto">
            <a:xfrm>
              <a:off x="3334" y="2341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Calibri" pitchFamily="34" charset="0"/>
                </a:rPr>
                <a:t>CURITIBA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25" name="Text Box 41"/>
            <p:cNvSpPr txBox="1">
              <a:spLocks noChangeArrowheads="1"/>
            </p:cNvSpPr>
            <p:nvPr/>
          </p:nvSpPr>
          <p:spPr bwMode="auto">
            <a:xfrm>
              <a:off x="2245" y="754"/>
              <a:ext cx="54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Calibri" pitchFamily="34" charset="0"/>
                </a:rPr>
                <a:t>MAIQUETÍA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26" name="Text Box 42"/>
            <p:cNvSpPr txBox="1">
              <a:spLocks noChangeArrowheads="1"/>
            </p:cNvSpPr>
            <p:nvPr/>
          </p:nvSpPr>
          <p:spPr bwMode="auto">
            <a:xfrm>
              <a:off x="2880" y="890"/>
              <a:ext cx="63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Calibri" pitchFamily="34" charset="0"/>
                </a:rPr>
                <a:t>GEORGETOWN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27" name="Text Box 43"/>
            <p:cNvSpPr txBox="1">
              <a:spLocks noChangeArrowheads="1"/>
            </p:cNvSpPr>
            <p:nvPr/>
          </p:nvSpPr>
          <p:spPr bwMode="auto">
            <a:xfrm>
              <a:off x="2290" y="1026"/>
              <a:ext cx="5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Calibri" pitchFamily="34" charset="0"/>
                </a:rPr>
                <a:t>PARAMARIBO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28" name="Text Box 44"/>
            <p:cNvSpPr txBox="1">
              <a:spLocks noChangeArrowheads="1"/>
            </p:cNvSpPr>
            <p:nvPr/>
          </p:nvSpPr>
          <p:spPr bwMode="auto">
            <a:xfrm>
              <a:off x="3152" y="1071"/>
              <a:ext cx="45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Calibri" pitchFamily="34" charset="0"/>
                </a:rPr>
                <a:t>CAYENNE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29" name="Line 45"/>
            <p:cNvSpPr>
              <a:spLocks noChangeShapeType="1"/>
            </p:cNvSpPr>
            <p:nvPr/>
          </p:nvSpPr>
          <p:spPr bwMode="auto">
            <a:xfrm flipV="1">
              <a:off x="1882" y="890"/>
              <a:ext cx="2948" cy="9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 flipV="1">
              <a:off x="1746" y="890"/>
              <a:ext cx="3039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31" name="Line 47"/>
            <p:cNvSpPr>
              <a:spLocks noChangeShapeType="1"/>
            </p:cNvSpPr>
            <p:nvPr/>
          </p:nvSpPr>
          <p:spPr bwMode="auto">
            <a:xfrm flipV="1">
              <a:off x="2018" y="890"/>
              <a:ext cx="2767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32" name="Line 48"/>
            <p:cNvSpPr>
              <a:spLocks noChangeShapeType="1"/>
            </p:cNvSpPr>
            <p:nvPr/>
          </p:nvSpPr>
          <p:spPr bwMode="auto">
            <a:xfrm>
              <a:off x="2517" y="890"/>
              <a:ext cx="23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33" name="Line 49"/>
            <p:cNvSpPr>
              <a:spLocks noChangeShapeType="1"/>
            </p:cNvSpPr>
            <p:nvPr/>
          </p:nvSpPr>
          <p:spPr bwMode="auto">
            <a:xfrm flipV="1">
              <a:off x="2426" y="890"/>
              <a:ext cx="2404" cy="10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34" name="Line 50"/>
            <p:cNvSpPr>
              <a:spLocks noChangeShapeType="1"/>
            </p:cNvSpPr>
            <p:nvPr/>
          </p:nvSpPr>
          <p:spPr bwMode="auto">
            <a:xfrm flipV="1">
              <a:off x="2154" y="890"/>
              <a:ext cx="2676" cy="19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35" name="Line 51"/>
            <p:cNvSpPr>
              <a:spLocks noChangeShapeType="1"/>
            </p:cNvSpPr>
            <p:nvPr/>
          </p:nvSpPr>
          <p:spPr bwMode="auto">
            <a:xfrm flipV="1">
              <a:off x="2789" y="890"/>
              <a:ext cx="204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36" name="Line 52"/>
            <p:cNvSpPr>
              <a:spLocks noChangeShapeType="1"/>
            </p:cNvSpPr>
            <p:nvPr/>
          </p:nvSpPr>
          <p:spPr bwMode="auto">
            <a:xfrm flipV="1">
              <a:off x="2971" y="890"/>
              <a:ext cx="1859" cy="19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37" name="Line 53"/>
            <p:cNvSpPr>
              <a:spLocks noChangeShapeType="1"/>
            </p:cNvSpPr>
            <p:nvPr/>
          </p:nvSpPr>
          <p:spPr bwMode="auto">
            <a:xfrm flipV="1">
              <a:off x="2789" y="890"/>
              <a:ext cx="2041" cy="1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38" name="Line 54"/>
            <p:cNvSpPr>
              <a:spLocks noChangeShapeType="1"/>
            </p:cNvSpPr>
            <p:nvPr/>
          </p:nvSpPr>
          <p:spPr bwMode="auto">
            <a:xfrm flipV="1">
              <a:off x="3923" y="890"/>
              <a:ext cx="907" cy="68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39" name="Line 55"/>
            <p:cNvSpPr>
              <a:spLocks noChangeShapeType="1"/>
            </p:cNvSpPr>
            <p:nvPr/>
          </p:nvSpPr>
          <p:spPr bwMode="auto">
            <a:xfrm flipV="1">
              <a:off x="2744" y="890"/>
              <a:ext cx="2041" cy="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40" name="Line 56"/>
            <p:cNvSpPr>
              <a:spLocks noChangeShapeType="1"/>
            </p:cNvSpPr>
            <p:nvPr/>
          </p:nvSpPr>
          <p:spPr bwMode="auto">
            <a:xfrm flipV="1">
              <a:off x="3334" y="890"/>
              <a:ext cx="1496" cy="14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41" name="Line 57"/>
            <p:cNvSpPr>
              <a:spLocks noChangeShapeType="1"/>
            </p:cNvSpPr>
            <p:nvPr/>
          </p:nvSpPr>
          <p:spPr bwMode="auto">
            <a:xfrm flipV="1">
              <a:off x="2971" y="890"/>
              <a:ext cx="1859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42" name="Line 58"/>
            <p:cNvSpPr>
              <a:spLocks noChangeShapeType="1"/>
            </p:cNvSpPr>
            <p:nvPr/>
          </p:nvSpPr>
          <p:spPr bwMode="auto">
            <a:xfrm flipV="1">
              <a:off x="2789" y="890"/>
              <a:ext cx="2041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43" name="Line 59"/>
            <p:cNvSpPr>
              <a:spLocks noChangeShapeType="1"/>
            </p:cNvSpPr>
            <p:nvPr/>
          </p:nvSpPr>
          <p:spPr bwMode="auto">
            <a:xfrm flipV="1">
              <a:off x="2835" y="890"/>
              <a:ext cx="1995" cy="14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44" name="Line 60"/>
            <p:cNvSpPr>
              <a:spLocks noChangeShapeType="1"/>
            </p:cNvSpPr>
            <p:nvPr/>
          </p:nvSpPr>
          <p:spPr bwMode="auto">
            <a:xfrm flipV="1">
              <a:off x="3107" y="890"/>
              <a:ext cx="1723" cy="22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45" name="Text Box 61"/>
            <p:cNvSpPr txBox="1">
              <a:spLocks noChangeArrowheads="1"/>
            </p:cNvSpPr>
            <p:nvPr/>
          </p:nvSpPr>
          <p:spPr bwMode="auto">
            <a:xfrm>
              <a:off x="2336" y="2296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Calibri" pitchFamily="34" charset="0"/>
                </a:rPr>
                <a:t>ASUNCIÓN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EV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7924800" cy="535129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143000" y="228600"/>
            <a:ext cx="2172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RED MEVA II</a:t>
            </a:r>
            <a:endParaRPr lang="es-ES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11" name="2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fld id="{4B5A9B48-76C9-4323-994B-1BC30CC42F16}" type="slidenum">
              <a:rPr lang="en-US" sz="1800" smtClean="0">
                <a:solidFill>
                  <a:schemeClr val="tx1"/>
                </a:solidFill>
              </a:rPr>
              <a:pPr/>
              <a:t>35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11 Marcador de número de diapositiva"/>
          <p:cNvSpPr txBox="1">
            <a:spLocks/>
          </p:cNvSpPr>
          <p:nvPr/>
        </p:nvSpPr>
        <p:spPr>
          <a:xfrm>
            <a:off x="6553200" y="6366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6" name="5 Grupo"/>
          <p:cNvGrpSpPr/>
          <p:nvPr/>
        </p:nvGrpSpPr>
        <p:grpSpPr>
          <a:xfrm>
            <a:off x="0" y="6258442"/>
            <a:ext cx="9144000" cy="609599"/>
            <a:chOff x="85531" y="6172200"/>
            <a:chExt cx="8915400" cy="609599"/>
          </a:xfrm>
        </p:grpSpPr>
        <p:sp>
          <p:nvSpPr>
            <p:cNvPr id="7" name="6 Rectángulo"/>
            <p:cNvSpPr/>
            <p:nvPr/>
          </p:nvSpPr>
          <p:spPr>
            <a:xfrm>
              <a:off x="85531" y="6191304"/>
              <a:ext cx="89154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7924800" y="6172200"/>
              <a:ext cx="37788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8 Grupo"/>
          <p:cNvGrpSpPr/>
          <p:nvPr/>
        </p:nvGrpSpPr>
        <p:grpSpPr>
          <a:xfrm>
            <a:off x="0" y="6258442"/>
            <a:ext cx="9144000" cy="609599"/>
            <a:chOff x="0" y="6248401"/>
            <a:chExt cx="9144000" cy="609599"/>
          </a:xfrm>
        </p:grpSpPr>
        <p:sp>
          <p:nvSpPr>
            <p:cNvPr id="10" name="9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20 Marcador de número de diapositiva"/>
          <p:cNvSpPr txBox="1">
            <a:spLocks/>
          </p:cNvSpPr>
          <p:nvPr/>
        </p:nvSpPr>
        <p:spPr>
          <a:xfrm>
            <a:off x="6553200" y="6366393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EVAREDDI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" y="990600"/>
            <a:ext cx="8778240" cy="54864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990600" y="152400"/>
            <a:ext cx="5668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Integración RED  MEVA II - REDDIG</a:t>
            </a:r>
            <a:endParaRPr lang="es-ES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2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fld id="{4B5A9B48-76C9-4323-994B-1BC30CC42F16}" type="slidenum">
              <a:rPr lang="en-US" sz="1800" smtClean="0">
                <a:solidFill>
                  <a:schemeClr val="tx1"/>
                </a:solidFill>
              </a:rPr>
              <a:pPr/>
              <a:t>36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386 Rectángulo"/>
          <p:cNvSpPr/>
          <p:nvPr/>
        </p:nvSpPr>
        <p:spPr>
          <a:xfrm>
            <a:off x="762000" y="1524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AFTN     REGION   CAR-SAM</a:t>
            </a:r>
            <a:endParaRPr lang="es-E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286" y="798731"/>
            <a:ext cx="78771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fld id="{4B5A9B48-76C9-4323-994B-1BC30CC42F16}" type="slidenum">
              <a:rPr lang="en-US" sz="1800" smtClean="0">
                <a:solidFill>
                  <a:schemeClr val="tx1"/>
                </a:solidFill>
              </a:rPr>
              <a:pPr/>
              <a:t>37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11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6" name="5 Grupo"/>
          <p:cNvGrpSpPr/>
          <p:nvPr/>
        </p:nvGrpSpPr>
        <p:grpSpPr>
          <a:xfrm>
            <a:off x="152400" y="6400801"/>
            <a:ext cx="9144000" cy="609599"/>
            <a:chOff x="85531" y="6172200"/>
            <a:chExt cx="8915400" cy="609599"/>
          </a:xfrm>
        </p:grpSpPr>
        <p:sp>
          <p:nvSpPr>
            <p:cNvPr id="7" name="6 Rectángulo"/>
            <p:cNvSpPr/>
            <p:nvPr/>
          </p:nvSpPr>
          <p:spPr>
            <a:xfrm>
              <a:off x="85531" y="6191304"/>
              <a:ext cx="89154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7924800" y="6172200"/>
              <a:ext cx="37788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8 Grupo"/>
          <p:cNvGrpSpPr/>
          <p:nvPr/>
        </p:nvGrpSpPr>
        <p:grpSpPr>
          <a:xfrm>
            <a:off x="0" y="6264278"/>
            <a:ext cx="9144000" cy="609599"/>
            <a:chOff x="0" y="6248401"/>
            <a:chExt cx="9144000" cy="609599"/>
          </a:xfrm>
        </p:grpSpPr>
        <p:sp>
          <p:nvSpPr>
            <p:cNvPr id="10" name="9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20 Marcador de número de diapositiva"/>
          <p:cNvSpPr txBox="1">
            <a:spLocks/>
          </p:cNvSpPr>
          <p:nvPr/>
        </p:nvSpPr>
        <p:spPr>
          <a:xfrm>
            <a:off x="6705600" y="65087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17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49"/>
          <a:stretch/>
        </p:blipFill>
        <p:spPr bwMode="auto">
          <a:xfrm>
            <a:off x="381000" y="1143000"/>
            <a:ext cx="8305800" cy="524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38200" y="1524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AFTN    EUROPA</a:t>
            </a:r>
            <a:endParaRPr lang="es-ES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8600" y="3657600"/>
            <a:ext cx="815651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USA Atlanta</a:t>
            </a:r>
            <a:endParaRPr lang="es-EC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12268" y="4495800"/>
            <a:ext cx="854532" cy="4308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VENEZUELA </a:t>
            </a:r>
            <a:r>
              <a:rPr lang="es-EC" sz="1100" dirty="0" err="1" smtClean="0"/>
              <a:t>Maiquetia</a:t>
            </a:r>
            <a:r>
              <a:rPr lang="es-EC" sz="1100" dirty="0" smtClean="0"/>
              <a:t> </a:t>
            </a:r>
            <a:endParaRPr lang="es-EC" sz="1100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620093" y="4926687"/>
            <a:ext cx="218107" cy="178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649246" y="4119331"/>
            <a:ext cx="188954" cy="89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2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fld id="{4B5A9B48-76C9-4323-994B-1BC30CC42F16}" type="slidenum">
              <a:rPr lang="en-US" sz="1800" smtClean="0">
                <a:solidFill>
                  <a:schemeClr val="tx1"/>
                </a:solidFill>
              </a:rPr>
              <a:pPr/>
              <a:t>38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7"/>
          <a:stretch/>
        </p:blipFill>
        <p:spPr bwMode="auto">
          <a:xfrm>
            <a:off x="304800" y="1143000"/>
            <a:ext cx="8391525" cy="490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62000" y="228600"/>
            <a:ext cx="4874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AFTN REGION ASIA-PACIFICO </a:t>
            </a:r>
            <a:endParaRPr lang="es-E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772400" y="838200"/>
            <a:ext cx="1143589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C" sz="1200" dirty="0"/>
              <a:t>USA </a:t>
            </a:r>
            <a:endParaRPr lang="es-EC" sz="1200" dirty="0" smtClean="0"/>
          </a:p>
          <a:p>
            <a:r>
              <a:rPr lang="es-EC" sz="1200" dirty="0" smtClean="0"/>
              <a:t>Salt </a:t>
            </a:r>
            <a:r>
              <a:rPr lang="es-EC" sz="1200" dirty="0"/>
              <a:t>Lake City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8229600" y="1371600"/>
            <a:ext cx="253484" cy="172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fld id="{4B5A9B48-76C9-4323-994B-1BC30CC42F16}" type="slidenum">
              <a:rPr lang="en-US" sz="1800" smtClean="0">
                <a:solidFill>
                  <a:schemeClr val="tx1"/>
                </a:solidFill>
              </a:rPr>
              <a:pPr/>
              <a:t>39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11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10" name="9 Grupo"/>
          <p:cNvGrpSpPr/>
          <p:nvPr/>
        </p:nvGrpSpPr>
        <p:grpSpPr>
          <a:xfrm>
            <a:off x="0" y="6248401"/>
            <a:ext cx="9144000" cy="609599"/>
            <a:chOff x="85531" y="6172200"/>
            <a:chExt cx="8915400" cy="609599"/>
          </a:xfrm>
        </p:grpSpPr>
        <p:sp>
          <p:nvSpPr>
            <p:cNvPr id="11" name="10 Rectángulo"/>
            <p:cNvSpPr/>
            <p:nvPr/>
          </p:nvSpPr>
          <p:spPr>
            <a:xfrm>
              <a:off x="85531" y="6191304"/>
              <a:ext cx="89154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7924800" y="6172200"/>
              <a:ext cx="37788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13 Grupo"/>
          <p:cNvGrpSpPr/>
          <p:nvPr/>
        </p:nvGrpSpPr>
        <p:grpSpPr>
          <a:xfrm>
            <a:off x="0" y="6248401"/>
            <a:ext cx="9144000" cy="609599"/>
            <a:chOff x="0" y="6248401"/>
            <a:chExt cx="9144000" cy="609599"/>
          </a:xfrm>
        </p:grpSpPr>
        <p:sp>
          <p:nvSpPr>
            <p:cNvPr id="15" name="14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9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66800" y="10668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C" dirty="0" smtClean="0"/>
          </a:p>
          <a:p>
            <a:pPr>
              <a:buFont typeface="Wingdings" pitchFamily="2" charset="2"/>
              <a:buChar char="q"/>
            </a:pPr>
            <a:r>
              <a:rPr lang="es-EC" dirty="0" smtClean="0"/>
              <a:t>TOPOLOGIA  HUBLESS</a:t>
            </a:r>
          </a:p>
          <a:p>
            <a:pPr>
              <a:buFont typeface="Wingdings" pitchFamily="2" charset="2"/>
              <a:buChar char="q"/>
            </a:pPr>
            <a:r>
              <a:rPr lang="es-EC" dirty="0" smtClean="0"/>
              <a:t>REDUNDANCIA GEOGRAFICA</a:t>
            </a:r>
          </a:p>
          <a:p>
            <a:pPr>
              <a:buFont typeface="Wingdings" pitchFamily="2" charset="2"/>
              <a:buChar char="q"/>
            </a:pPr>
            <a:r>
              <a:rPr lang="es-EC" dirty="0" smtClean="0"/>
              <a:t>CONECTIVIDAD TOTAL DE RED</a:t>
            </a:r>
          </a:p>
          <a:p>
            <a:pPr>
              <a:buFont typeface="Wingdings" pitchFamily="2" charset="2"/>
              <a:buChar char="q"/>
            </a:pPr>
            <a:r>
              <a:rPr lang="es-EC" dirty="0" smtClean="0"/>
              <a:t>ADMINISTRACIÓN REMOTA</a:t>
            </a:r>
          </a:p>
          <a:p>
            <a:pPr>
              <a:buFont typeface="Wingdings" pitchFamily="2" charset="2"/>
              <a:buChar char="q"/>
            </a:pPr>
            <a:r>
              <a:rPr lang="es-EC" dirty="0" smtClean="0"/>
              <a:t>ALTA  DISPONIBILIDAD</a:t>
            </a:r>
          </a:p>
          <a:p>
            <a:pPr>
              <a:buFont typeface="Wingdings" pitchFamily="2" charset="2"/>
              <a:buChar char="q"/>
            </a:pPr>
            <a:r>
              <a:rPr lang="es-EC" dirty="0" smtClean="0"/>
              <a:t>TECNOLOGIA IP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876800" y="39624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es-EC" dirty="0" smtClean="0"/>
          </a:p>
          <a:p>
            <a:pPr>
              <a:buFont typeface="Wingdings" pitchFamily="2" charset="2"/>
              <a:buChar char="q"/>
            </a:pPr>
            <a:r>
              <a:rPr lang="es-EC" dirty="0" smtClean="0"/>
              <a:t>SERVICIO FIJO AERONAUTICO</a:t>
            </a:r>
          </a:p>
          <a:p>
            <a:pPr>
              <a:buFont typeface="Wingdings" pitchFamily="2" charset="2"/>
              <a:buChar char="q"/>
            </a:pPr>
            <a:r>
              <a:rPr lang="es-EC" dirty="0" smtClean="0"/>
              <a:t>AMHSS</a:t>
            </a:r>
          </a:p>
          <a:p>
            <a:pPr>
              <a:buFont typeface="Wingdings" pitchFamily="2" charset="2"/>
              <a:buChar char="q"/>
            </a:pPr>
            <a:r>
              <a:rPr lang="es-EC" dirty="0" smtClean="0"/>
              <a:t>SERVICO MOVIL AERONAUTICO (VHF-ER)</a:t>
            </a:r>
          </a:p>
          <a:p>
            <a:pPr>
              <a:buFont typeface="Wingdings" pitchFamily="2" charset="2"/>
              <a:buChar char="q"/>
            </a:pPr>
            <a:r>
              <a:rPr lang="es-EC" dirty="0" smtClean="0"/>
              <a:t>MONITOREO DE RADIOAYUDAS</a:t>
            </a:r>
          </a:p>
          <a:p>
            <a:pPr>
              <a:buFont typeface="Wingdings" pitchFamily="2" charset="2"/>
              <a:buChar char="q"/>
            </a:pPr>
            <a:r>
              <a:rPr lang="es-EC" dirty="0" smtClean="0"/>
              <a:t>SEÑAL RADAR</a:t>
            </a:r>
          </a:p>
          <a:p>
            <a:pPr>
              <a:buFont typeface="Wingdings" pitchFamily="2" charset="2"/>
              <a:buChar char="q"/>
            </a:pPr>
            <a:r>
              <a:rPr lang="es-EC" dirty="0" smtClean="0"/>
              <a:t>AWOS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525188" y="3276600"/>
            <a:ext cx="2529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SERVICIOS</a:t>
            </a:r>
            <a:r>
              <a:rPr lang="es-EC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99807" y="457200"/>
            <a:ext cx="43079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ARQUITECTURA de la RED</a:t>
            </a:r>
            <a:endParaRPr lang="es-E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23168" y="3672683"/>
            <a:ext cx="2278063" cy="27431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0" name="9 Imagen" descr="idir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447800"/>
            <a:ext cx="2514600" cy="1828800"/>
          </a:xfrm>
          <a:prstGeom prst="rect">
            <a:avLst/>
          </a:prstGeom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3" name="12 Grupo"/>
          <p:cNvGrpSpPr/>
          <p:nvPr/>
        </p:nvGrpSpPr>
        <p:grpSpPr>
          <a:xfrm>
            <a:off x="0" y="6248401"/>
            <a:ext cx="9144000" cy="609599"/>
            <a:chOff x="85531" y="6172200"/>
            <a:chExt cx="8915400" cy="609599"/>
          </a:xfrm>
        </p:grpSpPr>
        <p:sp>
          <p:nvSpPr>
            <p:cNvPr id="14" name="13 Rectángulo"/>
            <p:cNvSpPr/>
            <p:nvPr/>
          </p:nvSpPr>
          <p:spPr>
            <a:xfrm>
              <a:off x="85531" y="6191304"/>
              <a:ext cx="89154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7924800" y="6172200"/>
              <a:ext cx="37788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15 Grupo"/>
          <p:cNvGrpSpPr/>
          <p:nvPr/>
        </p:nvGrpSpPr>
        <p:grpSpPr>
          <a:xfrm>
            <a:off x="0" y="6248401"/>
            <a:ext cx="9144000" cy="609599"/>
            <a:chOff x="0" y="6248401"/>
            <a:chExt cx="9144000" cy="609599"/>
          </a:xfrm>
        </p:grpSpPr>
        <p:sp>
          <p:nvSpPr>
            <p:cNvPr id="17" name="16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2762" y="3200400"/>
            <a:ext cx="6740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7.- NUEVAS TENDENCIAS AERONAUTICAS</a:t>
            </a:r>
            <a:endParaRPr lang="es-E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533400" y="533400"/>
            <a:ext cx="3888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PROXIMOS REQUERIMIENTOS</a:t>
            </a:r>
            <a:endParaRPr lang="es-E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5800" y="2895600"/>
            <a:ext cx="7848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C" sz="2800" dirty="0" smtClean="0"/>
              <a:t>Es un concepto de vigilancia donde un vehículo aéreo o terrestre propaga a intervalos regulares, su posición GPS con gran exactitud, velocidad e identificación a estaciones </a:t>
            </a:r>
          </a:p>
          <a:p>
            <a:r>
              <a:rPr lang="es-EC" sz="2800" dirty="0" smtClean="0"/>
              <a:t>terrestres de control de tráfico aéreo y a otros aviones dotados del equipamiento adecuado. </a:t>
            </a:r>
            <a:endParaRPr lang="es-ES" sz="2800" dirty="0"/>
          </a:p>
        </p:txBody>
      </p:sp>
      <p:sp>
        <p:nvSpPr>
          <p:cNvPr id="6" name="5 Rectángulo"/>
          <p:cNvSpPr/>
          <p:nvPr/>
        </p:nvSpPr>
        <p:spPr>
          <a:xfrm>
            <a:off x="533400" y="1600200"/>
            <a:ext cx="70928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ADS-B</a:t>
            </a:r>
          </a:p>
          <a:p>
            <a:r>
              <a:rPr lang="en-US" sz="3200" b="1" dirty="0" smtClean="0"/>
              <a:t>Automatic Dependent Surveillance – Broadcast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2 Rectángulo"/>
          <p:cNvSpPr/>
          <p:nvPr/>
        </p:nvSpPr>
        <p:spPr>
          <a:xfrm>
            <a:off x="388927" y="609600"/>
            <a:ext cx="3888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PROXIMOS REQUERIMIENTOS</a:t>
            </a:r>
            <a:endParaRPr lang="es-E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362" y="1219200"/>
            <a:ext cx="61091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2 Rectángulo"/>
          <p:cNvSpPr/>
          <p:nvPr/>
        </p:nvSpPr>
        <p:spPr>
          <a:xfrm>
            <a:off x="228600" y="733246"/>
            <a:ext cx="8915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 smtClean="0"/>
              <a:t>El </a:t>
            </a:r>
            <a:r>
              <a:rPr lang="es-EC" sz="2800" b="1" dirty="0" smtClean="0"/>
              <a:t>ADS-B</a:t>
            </a:r>
            <a:r>
              <a:rPr lang="es-EC" sz="2800" dirty="0" smtClean="0"/>
              <a:t> permite que tanto los controladores aéreos como los pilotos vean la misma gráfica del tráfico en el espacio aéreo. </a:t>
            </a:r>
          </a:p>
          <a:p>
            <a:endParaRPr lang="es-EC" sz="2800" dirty="0" smtClean="0"/>
          </a:p>
          <a:p>
            <a:r>
              <a:rPr lang="es-EC" sz="2800" dirty="0" smtClean="0"/>
              <a:t>De este modo el piloto tendrá un conocimiento del movimiento de aeronaves alrededor de él. </a:t>
            </a:r>
          </a:p>
          <a:p>
            <a:endParaRPr lang="es-EC" sz="2800" dirty="0" smtClean="0"/>
          </a:p>
          <a:p>
            <a:r>
              <a:rPr lang="es-EC" sz="2800" dirty="0" smtClean="0"/>
              <a:t>Los expertos opinan que habrá un incremento de la seguridad operacional cuando el sistema esté completamente implementado. </a:t>
            </a:r>
          </a:p>
          <a:p>
            <a:r>
              <a:rPr lang="es-EC" sz="2800" dirty="0" smtClean="0"/>
              <a:t>El sistema está pensado para aumentar el rendimiento de la administración del espacio y el tiempo así como la seguridad de un espacio con más libertades y con separaciones verticales y horizontales reducidas. </a:t>
            </a:r>
            <a:endParaRPr lang="es-ES" sz="2800" dirty="0"/>
          </a:p>
        </p:txBody>
      </p:sp>
      <p:sp>
        <p:nvSpPr>
          <p:cNvPr id="4" name="3 Rectángulo"/>
          <p:cNvSpPr/>
          <p:nvPr/>
        </p:nvSpPr>
        <p:spPr>
          <a:xfrm>
            <a:off x="304800" y="38100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PROXIMOS REQUERIMIENTOS</a:t>
            </a:r>
            <a:endParaRPr lang="es-E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0" y="6248401"/>
            <a:ext cx="9144000" cy="609599"/>
            <a:chOff x="0" y="6248401"/>
            <a:chExt cx="9144000" cy="609599"/>
          </a:xfrm>
        </p:grpSpPr>
        <p:sp>
          <p:nvSpPr>
            <p:cNvPr id="4" name="3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2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fld id="{4B5A9B48-76C9-4323-994B-1BC30CC42F16}" type="slidenum">
              <a:rPr lang="en-US" sz="1800" smtClean="0">
                <a:solidFill>
                  <a:schemeClr val="tx1"/>
                </a:solidFill>
              </a:rPr>
              <a:pPr/>
              <a:t>44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001588" y="2967335"/>
            <a:ext cx="5140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MUCHAS GRACIAS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72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s-MX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ESQUEMA  DE LA RED SATELITAL - DGAC</a:t>
            </a:r>
            <a:endParaRPr lang="es-EC" sz="4000" b="1" dirty="0"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413" t="25594" r="7024" b="4716"/>
          <a:stretch>
            <a:fillRect/>
          </a:stretch>
        </p:blipFill>
        <p:spPr bwMode="auto">
          <a:xfrm>
            <a:off x="228600" y="1371600"/>
            <a:ext cx="8167687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Su </a:t>
            </a:r>
            <a:r>
              <a:rPr lang="es-EC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ODU</a:t>
            </a:r>
            <a:r>
              <a:rPr lang="es-EC" dirty="0" smtClean="0">
                <a:solidFill>
                  <a:srgbClr val="FF0000"/>
                </a:solidFill>
              </a:rPr>
              <a:t> </a:t>
            </a:r>
            <a:r>
              <a:rPr lang="es-EC" dirty="0" smtClean="0"/>
              <a:t>es equipado con una antena de 3.8m. </a:t>
            </a:r>
          </a:p>
          <a:p>
            <a:pPr>
              <a:buNone/>
            </a:pPr>
            <a:r>
              <a:rPr lang="es-EC" dirty="0" smtClean="0"/>
              <a:t>	Tiene </a:t>
            </a:r>
            <a:r>
              <a:rPr lang="es-EC" i="1" u="sng" dirty="0" smtClean="0"/>
              <a:t>REDUNDANCIA</a:t>
            </a:r>
            <a:r>
              <a:rPr lang="es-EC" dirty="0" smtClean="0"/>
              <a:t>  1+1 al SSPA y también a su sistema de LNB. </a:t>
            </a:r>
          </a:p>
          <a:p>
            <a:r>
              <a:rPr lang="es-EC" dirty="0" smtClean="0"/>
              <a:t>Para el </a:t>
            </a:r>
            <a:r>
              <a:rPr lang="es-EC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IDU</a:t>
            </a:r>
            <a:r>
              <a:rPr lang="es-EC" dirty="0" smtClean="0"/>
              <a:t>, este es equipado con un modem </a:t>
            </a:r>
            <a:r>
              <a:rPr lang="es-EC" dirty="0" err="1" smtClean="0"/>
              <a:t>iDirect</a:t>
            </a:r>
            <a:r>
              <a:rPr lang="es-EC" dirty="0" smtClean="0"/>
              <a:t> y para los servicios utiliza un sistema </a:t>
            </a:r>
            <a:r>
              <a:rPr lang="es-EC" dirty="0" err="1" smtClean="0"/>
              <a:t>Netperformer</a:t>
            </a:r>
            <a:r>
              <a:rPr lang="es-EC" dirty="0" smtClean="0"/>
              <a:t> (</a:t>
            </a:r>
            <a:r>
              <a:rPr lang="es-EC" dirty="0" err="1" smtClean="0"/>
              <a:t>Frame</a:t>
            </a:r>
            <a:r>
              <a:rPr lang="es-EC" dirty="0" smtClean="0"/>
              <a:t> </a:t>
            </a:r>
            <a:r>
              <a:rPr lang="es-EC" dirty="0" err="1" smtClean="0"/>
              <a:t>Relay</a:t>
            </a:r>
            <a:r>
              <a:rPr lang="es-EC" dirty="0" smtClean="0"/>
              <a:t>); el cual, soporta la aplicaciones de: voz, datos, </a:t>
            </a:r>
            <a:r>
              <a:rPr lang="es-EC" dirty="0" err="1" smtClean="0"/>
              <a:t>etc</a:t>
            </a:r>
            <a:endParaRPr lang="es-EC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2772224" y="457200"/>
            <a:ext cx="3763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TOPOLOGIA </a:t>
            </a:r>
            <a:r>
              <a:rPr lang="es-EC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 de la RED</a:t>
            </a:r>
            <a:endParaRPr lang="es-E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0" y="6248401"/>
            <a:ext cx="9144000" cy="609599"/>
            <a:chOff x="0" y="6248401"/>
            <a:chExt cx="9144000" cy="609599"/>
          </a:xfrm>
        </p:grpSpPr>
        <p:sp>
          <p:nvSpPr>
            <p:cNvPr id="6" name="5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5A9B48-76C9-4323-994B-1BC30CC42F1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9" name="8 Grupo"/>
          <p:cNvGrpSpPr/>
          <p:nvPr/>
        </p:nvGrpSpPr>
        <p:grpSpPr>
          <a:xfrm>
            <a:off x="0" y="6248401"/>
            <a:ext cx="9144000" cy="609599"/>
            <a:chOff x="85531" y="6172200"/>
            <a:chExt cx="8915400" cy="609599"/>
          </a:xfrm>
        </p:grpSpPr>
        <p:sp>
          <p:nvSpPr>
            <p:cNvPr id="10" name="9 Rectángulo"/>
            <p:cNvSpPr/>
            <p:nvPr/>
          </p:nvSpPr>
          <p:spPr>
            <a:xfrm>
              <a:off x="85531" y="6191304"/>
              <a:ext cx="89154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7924800" y="6172200"/>
              <a:ext cx="37788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11 Grupo"/>
          <p:cNvGrpSpPr/>
          <p:nvPr/>
        </p:nvGrpSpPr>
        <p:grpSpPr>
          <a:xfrm>
            <a:off x="0" y="6248401"/>
            <a:ext cx="9144000" cy="609599"/>
            <a:chOff x="0" y="6248401"/>
            <a:chExt cx="9144000" cy="609599"/>
          </a:xfrm>
        </p:grpSpPr>
        <p:sp>
          <p:nvSpPr>
            <p:cNvPr id="13" name="12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U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438401" cy="3200400"/>
          </a:xfrm>
          <a:prstGeom prst="rect">
            <a:avLst/>
          </a:prstGeom>
        </p:spPr>
      </p:pic>
      <p:pic>
        <p:nvPicPr>
          <p:cNvPr id="4" name="3 Imagen" descr="xnm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752600"/>
            <a:ext cx="3875915" cy="247269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57200" y="4953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RACK MONJAS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800531" y="492073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SOFTWARE DE ADMINISTRACIÓN</a:t>
            </a:r>
            <a:endParaRPr lang="es-ES" dirty="0"/>
          </a:p>
        </p:txBody>
      </p:sp>
      <p:pic>
        <p:nvPicPr>
          <p:cNvPr id="7" name="6 Imagen" descr="DSC00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7333" y="1790700"/>
            <a:ext cx="1981200" cy="23622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026831" y="49207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ANTENA VSAT</a:t>
            </a:r>
            <a:endParaRPr lang="es-ES" dirty="0"/>
          </a:p>
        </p:txBody>
      </p:sp>
      <p:sp>
        <p:nvSpPr>
          <p:cNvPr id="12" name="11 Cerrar llave"/>
          <p:cNvSpPr/>
          <p:nvPr/>
        </p:nvSpPr>
        <p:spPr>
          <a:xfrm rot="5400000">
            <a:off x="2273364" y="3282233"/>
            <a:ext cx="266699" cy="42823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Cerrar llave"/>
          <p:cNvSpPr/>
          <p:nvPr/>
        </p:nvSpPr>
        <p:spPr>
          <a:xfrm rot="5400000">
            <a:off x="7038588" y="3314499"/>
            <a:ext cx="266699" cy="42823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1752600" y="555676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HARDWARE</a:t>
            </a:r>
            <a:endParaRPr lang="es-EC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448037" y="558903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SOFTWARE</a:t>
            </a:r>
            <a:endParaRPr lang="es-EC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9B48-76C9-4323-994B-1BC30CC42F1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173744" y="304800"/>
            <a:ext cx="4907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DISPOSITIVOS  RED VSAT</a:t>
            </a:r>
            <a:endParaRPr lang="es-E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18" name="11 Marcador de número de diapositiva"/>
          <p:cNvSpPr txBox="1">
            <a:spLocks/>
          </p:cNvSpPr>
          <p:nvPr/>
        </p:nvSpPr>
        <p:spPr>
          <a:xfrm>
            <a:off x="6553200" y="63858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A9B48-76C9-4323-994B-1BC30CC42F1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9" name="18 Grupo"/>
          <p:cNvGrpSpPr/>
          <p:nvPr/>
        </p:nvGrpSpPr>
        <p:grpSpPr>
          <a:xfrm>
            <a:off x="0" y="6277887"/>
            <a:ext cx="9144000" cy="609599"/>
            <a:chOff x="85531" y="6172200"/>
            <a:chExt cx="8915400" cy="609599"/>
          </a:xfrm>
        </p:grpSpPr>
        <p:sp>
          <p:nvSpPr>
            <p:cNvPr id="20" name="19 Rectángulo"/>
            <p:cNvSpPr/>
            <p:nvPr/>
          </p:nvSpPr>
          <p:spPr>
            <a:xfrm>
              <a:off x="85531" y="6191304"/>
              <a:ext cx="89154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7924800" y="6172200"/>
              <a:ext cx="37788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23 Grupo"/>
          <p:cNvGrpSpPr/>
          <p:nvPr/>
        </p:nvGrpSpPr>
        <p:grpSpPr>
          <a:xfrm>
            <a:off x="0" y="6277887"/>
            <a:ext cx="9144000" cy="609599"/>
            <a:chOff x="0" y="6248401"/>
            <a:chExt cx="9144000" cy="609599"/>
          </a:xfrm>
        </p:grpSpPr>
        <p:sp>
          <p:nvSpPr>
            <p:cNvPr id="25" name="24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20 Marcador de número de diapositiva"/>
          <p:cNvSpPr txBox="1">
            <a:spLocks/>
          </p:cNvSpPr>
          <p:nvPr/>
        </p:nvSpPr>
        <p:spPr>
          <a:xfrm>
            <a:off x="6553200" y="6385838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 animBg="1"/>
      <p:bldP spid="14" grpId="0" animBg="1"/>
      <p:bldP spid="15" grpId="0"/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SERVICIOS de la RED</a:t>
            </a:r>
            <a:endParaRPr lang="es-E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0049914"/>
              </p:ext>
            </p:extLst>
          </p:nvPr>
        </p:nvGraphicFramePr>
        <p:xfrm>
          <a:off x="1676400" y="1447800"/>
          <a:ext cx="60960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82290">
                <a:tc>
                  <a:txBody>
                    <a:bodyPr/>
                    <a:lstStyle/>
                    <a:p>
                      <a:r>
                        <a:rPr lang="es-EC" sz="2400" dirty="0" smtClean="0"/>
                        <a:t>APLICACIÓN 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dirty="0" smtClean="0"/>
                        <a:t>TIPO DE TRAFICO</a:t>
                      </a:r>
                      <a:endParaRPr lang="es-EC" sz="2400" dirty="0"/>
                    </a:p>
                  </a:txBody>
                  <a:tcPr/>
                </a:tc>
              </a:tr>
              <a:tr h="391191">
                <a:tc>
                  <a:txBody>
                    <a:bodyPr/>
                    <a:lstStyle/>
                    <a:p>
                      <a:r>
                        <a:rPr lang="es-EC" dirty="0" smtClean="0"/>
                        <a:t>ORAL ATS </a:t>
                      </a:r>
                      <a:r>
                        <a:rPr lang="es-EC" dirty="0" err="1" smtClean="0"/>
                        <a:t>hotline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VOZ</a:t>
                      </a:r>
                      <a:endParaRPr lang="es-EC" dirty="0"/>
                    </a:p>
                  </a:txBody>
                  <a:tcPr/>
                </a:tc>
              </a:tr>
              <a:tr h="391191">
                <a:tc>
                  <a:txBody>
                    <a:bodyPr/>
                    <a:lstStyle/>
                    <a:p>
                      <a:r>
                        <a:rPr lang="es-EC" dirty="0" smtClean="0"/>
                        <a:t>ORAL</a:t>
                      </a:r>
                      <a:r>
                        <a:rPr lang="es-EC" baseline="0" dirty="0" smtClean="0"/>
                        <a:t> ATS dial line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VOZ</a:t>
                      </a:r>
                      <a:endParaRPr lang="es-EC" dirty="0"/>
                    </a:p>
                  </a:txBody>
                  <a:tcPr/>
                </a:tc>
              </a:tr>
              <a:tr h="391191">
                <a:tc>
                  <a:txBody>
                    <a:bodyPr/>
                    <a:lstStyle/>
                    <a:p>
                      <a:r>
                        <a:rPr lang="es-EC" dirty="0" smtClean="0"/>
                        <a:t>VHF-ER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VOZ</a:t>
                      </a:r>
                      <a:endParaRPr lang="es-EC" dirty="0"/>
                    </a:p>
                  </a:txBody>
                  <a:tcPr/>
                </a:tc>
              </a:tr>
              <a:tr h="391191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91191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91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ATIS/AWOS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DATOS</a:t>
                      </a:r>
                      <a:endParaRPr lang="es-EC" dirty="0"/>
                    </a:p>
                  </a:txBody>
                  <a:tcPr/>
                </a:tc>
              </a:tr>
              <a:tr h="391191">
                <a:tc>
                  <a:txBody>
                    <a:bodyPr/>
                    <a:lstStyle/>
                    <a:p>
                      <a:r>
                        <a:rPr lang="es-EC" dirty="0" smtClean="0"/>
                        <a:t>SEÑAL RADAR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DATOS</a:t>
                      </a:r>
                      <a:endParaRPr lang="es-EC" dirty="0"/>
                    </a:p>
                  </a:txBody>
                  <a:tcPr/>
                </a:tc>
              </a:tr>
              <a:tr h="391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MONITOREO RADIO AYUDA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DATOS</a:t>
                      </a:r>
                      <a:endParaRPr lang="es-EC" dirty="0"/>
                    </a:p>
                  </a:txBody>
                  <a:tcPr/>
                </a:tc>
              </a:tr>
              <a:tr h="391191">
                <a:tc>
                  <a:txBody>
                    <a:bodyPr/>
                    <a:lstStyle/>
                    <a:p>
                      <a:r>
                        <a:rPr lang="es-EC" dirty="0" smtClean="0"/>
                        <a:t>AMHS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DATOS</a:t>
                      </a:r>
                      <a:endParaRPr lang="es-EC" dirty="0"/>
                    </a:p>
                  </a:txBody>
                  <a:tcPr/>
                </a:tc>
              </a:tr>
              <a:tr h="391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VHF-ER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DATOS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72227"/>
            <a:ext cx="2133600" cy="365125"/>
          </a:xfrm>
        </p:spPr>
        <p:txBody>
          <a:bodyPr/>
          <a:lstStyle/>
          <a:p>
            <a:fld id="{4B5A9B48-76C9-4323-994B-1BC30CC42F1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9" name="18 Grupo"/>
          <p:cNvGrpSpPr/>
          <p:nvPr/>
        </p:nvGrpSpPr>
        <p:grpSpPr>
          <a:xfrm>
            <a:off x="0" y="6264278"/>
            <a:ext cx="9144000" cy="609599"/>
            <a:chOff x="85531" y="6172200"/>
            <a:chExt cx="8915400" cy="609599"/>
          </a:xfrm>
        </p:grpSpPr>
        <p:sp>
          <p:nvSpPr>
            <p:cNvPr id="20" name="19 Rectángulo"/>
            <p:cNvSpPr/>
            <p:nvPr/>
          </p:nvSpPr>
          <p:spPr>
            <a:xfrm>
              <a:off x="85531" y="6191304"/>
              <a:ext cx="89154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7924800" y="6172200"/>
              <a:ext cx="37788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21 Grupo"/>
          <p:cNvGrpSpPr/>
          <p:nvPr/>
        </p:nvGrpSpPr>
        <p:grpSpPr>
          <a:xfrm>
            <a:off x="0" y="6264278"/>
            <a:ext cx="9144000" cy="609599"/>
            <a:chOff x="0" y="6248401"/>
            <a:chExt cx="9144000" cy="609599"/>
          </a:xfrm>
        </p:grpSpPr>
        <p:sp>
          <p:nvSpPr>
            <p:cNvPr id="23" name="22 Rectángulo"/>
            <p:cNvSpPr/>
            <p:nvPr/>
          </p:nvSpPr>
          <p:spPr>
            <a:xfrm>
              <a:off x="0" y="6267505"/>
              <a:ext cx="9144000" cy="590495"/>
            </a:xfrm>
            <a:prstGeom prst="rect">
              <a:avLst/>
            </a:prstGeom>
            <a:solidFill>
              <a:srgbClr val="0D3BBD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RED VSAT  DGAC –ECUADOR                                                                                                                                              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70" t="17790" r="34660" b="15336"/>
            <a:stretch/>
          </p:blipFill>
          <p:spPr bwMode="auto">
            <a:xfrm>
              <a:off x="8040276" y="6248401"/>
              <a:ext cx="38757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20 Marcador de número de diapositiva"/>
          <p:cNvSpPr txBox="1">
            <a:spLocks/>
          </p:cNvSpPr>
          <p:nvPr/>
        </p:nvSpPr>
        <p:spPr>
          <a:xfrm>
            <a:off x="6553200" y="6372229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8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05000" y="2667000"/>
            <a:ext cx="472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1.- SERVICIOS  de  VOZ </a:t>
            </a:r>
            <a:endParaRPr lang="es-E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7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5A9B48-76C9-4323-994B-1BC30CC42F1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20 Marcador de número de diapositiva"/>
          <p:cNvSpPr txBox="1">
            <a:spLocks/>
          </p:cNvSpPr>
          <p:nvPr/>
        </p:nvSpPr>
        <p:spPr>
          <a:xfrm>
            <a:off x="6553200" y="6356352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A9B48-76C9-4323-994B-1BC30CC42F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1208</Words>
  <Application>Microsoft Office PowerPoint</Application>
  <PresentationFormat>Presentación en pantalla (4:3)</PresentationFormat>
  <Paragraphs>312</Paragraphs>
  <Slides>44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6" baseType="lpstr">
      <vt:lpstr>Tema de Office</vt:lpstr>
      <vt:lpstr>Imagen de mapa de bits</vt:lpstr>
      <vt:lpstr>RED VSAT  DGAC -ECUADOR</vt:lpstr>
      <vt:lpstr>Diapositiva 2</vt:lpstr>
      <vt:lpstr>DISTRIBUCION de las estaciones RED VSAT</vt:lpstr>
      <vt:lpstr>Diapositiva 4</vt:lpstr>
      <vt:lpstr>ESQUEMA  DE LA RED SATELITAL - DGAC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Aida</dc:creator>
  <cp:lastModifiedBy>dgac</cp:lastModifiedBy>
  <cp:revision>88</cp:revision>
  <dcterms:created xsi:type="dcterms:W3CDTF">2009-02-19T02:57:36Z</dcterms:created>
  <dcterms:modified xsi:type="dcterms:W3CDTF">2013-07-08T16:06:41Z</dcterms:modified>
</cp:coreProperties>
</file>