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5" r:id="rId4"/>
    <p:sldId id="262" r:id="rId5"/>
    <p:sldId id="271" r:id="rId6"/>
    <p:sldId id="266" r:id="rId7"/>
    <p:sldId id="275" r:id="rId8"/>
    <p:sldId id="274" r:id="rId9"/>
    <p:sldId id="276" r:id="rId10"/>
    <p:sldId id="277" r:id="rId11"/>
    <p:sldId id="256" r:id="rId12"/>
    <p:sldId id="278" r:id="rId13"/>
    <p:sldId id="279" r:id="rId14"/>
    <p:sldId id="257" r:id="rId15"/>
    <p:sldId id="272" r:id="rId16"/>
    <p:sldId id="268" r:id="rId17"/>
    <p:sldId id="269" r:id="rId18"/>
    <p:sldId id="261" r:id="rId19"/>
    <p:sldId id="263" r:id="rId20"/>
    <p:sldId id="264" r:id="rId21"/>
    <p:sldId id="258" r:id="rId22"/>
    <p:sldId id="273" r:id="rId23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085" autoAdjust="0"/>
    <p:restoredTop sz="94660"/>
  </p:normalViewPr>
  <p:slideViewPr>
    <p:cSldViewPr>
      <p:cViewPr>
        <p:scale>
          <a:sx n="66" d="100"/>
          <a:sy n="66" d="100"/>
        </p:scale>
        <p:origin x="-90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626-43CD-4316-8D49-4DE1C8CDCAAA}" type="datetimeFigureOut">
              <a:rPr lang="es-EC" smtClean="0"/>
              <a:pPr/>
              <a:t>16/07/2010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7F01-2086-4FFA-90F0-CC085D6CA0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626-43CD-4316-8D49-4DE1C8CDCAAA}" type="datetimeFigureOut">
              <a:rPr lang="es-EC" smtClean="0"/>
              <a:pPr/>
              <a:t>16/07/2010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7F01-2086-4FFA-90F0-CC085D6CA0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626-43CD-4316-8D49-4DE1C8CDCAAA}" type="datetimeFigureOut">
              <a:rPr lang="es-EC" smtClean="0"/>
              <a:pPr/>
              <a:t>16/07/2010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7F01-2086-4FFA-90F0-CC085D6CA0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626-43CD-4316-8D49-4DE1C8CDCAAA}" type="datetimeFigureOut">
              <a:rPr lang="es-EC" smtClean="0"/>
              <a:pPr/>
              <a:t>16/07/2010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7F01-2086-4FFA-90F0-CC085D6CA0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626-43CD-4316-8D49-4DE1C8CDCAAA}" type="datetimeFigureOut">
              <a:rPr lang="es-EC" smtClean="0"/>
              <a:pPr/>
              <a:t>16/07/2010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7F01-2086-4FFA-90F0-CC085D6CA0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626-43CD-4316-8D49-4DE1C8CDCAAA}" type="datetimeFigureOut">
              <a:rPr lang="es-EC" smtClean="0"/>
              <a:pPr/>
              <a:t>16/07/2010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7F01-2086-4FFA-90F0-CC085D6CA0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626-43CD-4316-8D49-4DE1C8CDCAAA}" type="datetimeFigureOut">
              <a:rPr lang="es-EC" smtClean="0"/>
              <a:pPr/>
              <a:t>16/07/2010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7F01-2086-4FFA-90F0-CC085D6CA0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626-43CD-4316-8D49-4DE1C8CDCAAA}" type="datetimeFigureOut">
              <a:rPr lang="es-EC" smtClean="0"/>
              <a:pPr/>
              <a:t>16/07/2010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7F01-2086-4FFA-90F0-CC085D6CA0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626-43CD-4316-8D49-4DE1C8CDCAAA}" type="datetimeFigureOut">
              <a:rPr lang="es-EC" smtClean="0"/>
              <a:pPr/>
              <a:t>16/07/2010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7F01-2086-4FFA-90F0-CC085D6CA0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626-43CD-4316-8D49-4DE1C8CDCAAA}" type="datetimeFigureOut">
              <a:rPr lang="es-EC" smtClean="0"/>
              <a:pPr/>
              <a:t>16/07/2010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7F01-2086-4FFA-90F0-CC085D6CA0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626-43CD-4316-8D49-4DE1C8CDCAAA}" type="datetimeFigureOut">
              <a:rPr lang="es-EC" smtClean="0"/>
              <a:pPr/>
              <a:t>16/07/2010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7F01-2086-4FFA-90F0-CC085D6CA0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15626-43CD-4316-8D49-4DE1C8CDCAAA}" type="datetimeFigureOut">
              <a:rPr lang="es-EC" smtClean="0"/>
              <a:pPr/>
              <a:t>16/07/2010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07F01-2086-4FFA-90F0-CC085D6CA0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opedia.com/TERM/C/hardware.html" TargetMode="External"/><Relationship Id="rId2" Type="http://schemas.openxmlformats.org/officeDocument/2006/relationships/hyperlink" Target="http://www.webopedia.com/TERM/C/software.htm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¿</a:t>
            </a:r>
            <a:r>
              <a:rPr lang="fr-FR" dirty="0" err="1" smtClean="0">
                <a:solidFill>
                  <a:schemeClr val="accent6">
                    <a:lumMod val="75000"/>
                  </a:schemeClr>
                </a:solidFill>
              </a:rPr>
              <a:t>Por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6">
                    <a:lumMod val="75000"/>
                  </a:schemeClr>
                </a:solidFill>
              </a:rPr>
              <a:t>qué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 AMHS?</a:t>
            </a:r>
            <a:endParaRPr lang="es-EC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 smtClean="0"/>
              <a:t>Reemplazo</a:t>
            </a:r>
            <a:r>
              <a:rPr lang="en-US" sz="2800" dirty="0" smtClean="0"/>
              <a:t> de la </a:t>
            </a:r>
            <a:r>
              <a:rPr lang="en-US" sz="2800" dirty="0" err="1" smtClean="0"/>
              <a:t>tecnología</a:t>
            </a:r>
            <a:r>
              <a:rPr lang="en-US" sz="2800" dirty="0" smtClean="0"/>
              <a:t> AFTN </a:t>
            </a:r>
          </a:p>
          <a:p>
            <a:r>
              <a:rPr lang="en-US" sz="2800" dirty="0" err="1" smtClean="0"/>
              <a:t>Velocidad</a:t>
            </a:r>
            <a:r>
              <a:rPr lang="en-US" sz="2800" dirty="0" smtClean="0"/>
              <a:t> </a:t>
            </a:r>
            <a:r>
              <a:rPr lang="en-US" sz="2800" dirty="0" err="1" smtClean="0"/>
              <a:t>más</a:t>
            </a:r>
            <a:r>
              <a:rPr lang="en-US" sz="2800" dirty="0" smtClean="0"/>
              <a:t> </a:t>
            </a:r>
            <a:r>
              <a:rPr lang="en-US" sz="2800" dirty="0" err="1" smtClean="0"/>
              <a:t>alta</a:t>
            </a:r>
            <a:r>
              <a:rPr lang="en-US" sz="2800" dirty="0" smtClean="0"/>
              <a:t>,  mayor </a:t>
            </a:r>
            <a:r>
              <a:rPr lang="en-US" sz="2800" dirty="0" err="1" smtClean="0"/>
              <a:t>capacidad</a:t>
            </a:r>
            <a:r>
              <a:rPr lang="en-US" sz="2800" dirty="0" smtClean="0"/>
              <a:t>,  </a:t>
            </a:r>
            <a:r>
              <a:rPr lang="en-US" sz="2800" dirty="0" err="1" smtClean="0"/>
              <a:t>gran</a:t>
            </a:r>
            <a:r>
              <a:rPr lang="en-US" sz="2800" dirty="0" smtClean="0"/>
              <a:t> caudal de </a:t>
            </a:r>
            <a:r>
              <a:rPr lang="en-US" sz="2800" dirty="0" err="1" smtClean="0"/>
              <a:t>procesos</a:t>
            </a:r>
            <a:r>
              <a:rPr lang="en-US" sz="2800" dirty="0" smtClean="0"/>
              <a:t>,  mayor </a:t>
            </a:r>
            <a:r>
              <a:rPr lang="en-US" sz="2800" dirty="0" err="1" smtClean="0"/>
              <a:t>flexibilidad</a:t>
            </a:r>
            <a:endParaRPr lang="en-US" sz="2800" dirty="0" smtClean="0"/>
          </a:p>
          <a:p>
            <a:r>
              <a:rPr lang="en-US" sz="2800" dirty="0" err="1" smtClean="0"/>
              <a:t>Funcionalidad</a:t>
            </a:r>
            <a:r>
              <a:rPr lang="en-US" sz="2800" dirty="0" smtClean="0"/>
              <a:t> </a:t>
            </a:r>
            <a:r>
              <a:rPr lang="en-US" sz="2800" dirty="0" err="1" smtClean="0"/>
              <a:t>prolongada</a:t>
            </a:r>
            <a:endParaRPr lang="en-US" sz="2800" dirty="0" smtClean="0"/>
          </a:p>
          <a:p>
            <a:r>
              <a:rPr lang="en-US" sz="2800" dirty="0" smtClean="0"/>
              <a:t>Inter-operable con </a:t>
            </a:r>
            <a:r>
              <a:rPr lang="en-US" sz="2800" dirty="0" err="1" smtClean="0"/>
              <a:t>otros</a:t>
            </a:r>
            <a:r>
              <a:rPr lang="en-US" sz="2800" dirty="0" smtClean="0"/>
              <a:t> </a:t>
            </a:r>
            <a:r>
              <a:rPr lang="en-US" sz="2800" dirty="0" err="1" smtClean="0"/>
              <a:t>servicios</a:t>
            </a:r>
            <a:r>
              <a:rPr lang="en-US" sz="2800" dirty="0" smtClean="0"/>
              <a:t> de </a:t>
            </a:r>
            <a:r>
              <a:rPr lang="en-US" sz="2800" dirty="0" err="1" smtClean="0"/>
              <a:t>mensajes</a:t>
            </a:r>
            <a:endParaRPr lang="en-US" sz="2800" dirty="0" smtClean="0"/>
          </a:p>
          <a:p>
            <a:r>
              <a:rPr lang="en-US" sz="2800" dirty="0" err="1" smtClean="0"/>
              <a:t>Uso</a:t>
            </a:r>
            <a:r>
              <a:rPr lang="en-US" sz="2800" dirty="0" smtClean="0"/>
              <a:t> de  COTS, </a:t>
            </a:r>
            <a:r>
              <a:rPr lang="en-US" sz="2800" dirty="0" smtClean="0"/>
              <a:t> con </a:t>
            </a:r>
            <a:r>
              <a:rPr lang="en-US" sz="2800" dirty="0" err="1" smtClean="0"/>
              <a:t>productos</a:t>
            </a:r>
            <a:r>
              <a:rPr lang="en-US" sz="2800" dirty="0" smtClean="0"/>
              <a:t>  </a:t>
            </a:r>
            <a:r>
              <a:rPr lang="en-US" sz="2800" dirty="0" err="1" smtClean="0"/>
              <a:t>que</a:t>
            </a:r>
            <a:r>
              <a:rPr lang="en-US" sz="2800" dirty="0" smtClean="0"/>
              <a:t> al </a:t>
            </a:r>
            <a:r>
              <a:rPr lang="en-US" sz="2800" dirty="0" err="1" smtClean="0"/>
              <a:t>abrirlos</a:t>
            </a:r>
            <a:r>
              <a:rPr lang="en-US" sz="2800" dirty="0" smtClean="0"/>
              <a:t> </a:t>
            </a:r>
            <a:r>
              <a:rPr lang="en-US" sz="2800" dirty="0" err="1" smtClean="0"/>
              <a:t>constituye</a:t>
            </a:r>
            <a:r>
              <a:rPr lang="en-US" sz="2800" dirty="0" smtClean="0"/>
              <a:t> la </a:t>
            </a:r>
            <a:r>
              <a:rPr lang="en-US" sz="2800" dirty="0" err="1" smtClean="0"/>
              <a:t>aprobación</a:t>
            </a:r>
            <a:r>
              <a:rPr lang="en-US" sz="2800" dirty="0" smtClean="0"/>
              <a:t> del </a:t>
            </a:r>
            <a:r>
              <a:rPr lang="en-US" sz="2800" dirty="0" err="1" smtClean="0"/>
              <a:t>contrato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COTs .-Short </a:t>
            </a:r>
            <a:r>
              <a:rPr lang="en-US" sz="2800" dirty="0" smtClean="0"/>
              <a:t>for </a:t>
            </a:r>
            <a:r>
              <a:rPr lang="en-US" sz="2800" b="1" i="1" dirty="0" smtClean="0">
                <a:solidFill>
                  <a:srgbClr val="FF0000"/>
                </a:solidFill>
              </a:rPr>
              <a:t>C</a:t>
            </a:r>
            <a:r>
              <a:rPr lang="en-US" sz="2800" i="1" dirty="0" smtClean="0"/>
              <a:t>ommercial </a:t>
            </a:r>
            <a:r>
              <a:rPr lang="en-US" sz="2800" b="1" i="1" dirty="0" smtClean="0">
                <a:solidFill>
                  <a:srgbClr val="FF0000"/>
                </a:solidFill>
              </a:rPr>
              <a:t>O</a:t>
            </a:r>
            <a:r>
              <a:rPr lang="en-US" sz="2800" i="1" dirty="0" smtClean="0"/>
              <a:t>ff-</a:t>
            </a:r>
            <a:r>
              <a:rPr lang="en-US" sz="2800" b="1" i="1" dirty="0" smtClean="0">
                <a:solidFill>
                  <a:srgbClr val="FF0000"/>
                </a:solidFill>
              </a:rPr>
              <a:t>T</a:t>
            </a:r>
            <a:r>
              <a:rPr lang="en-US" sz="2800" i="1" dirty="0" smtClean="0"/>
              <a:t>he-</a:t>
            </a:r>
            <a:r>
              <a:rPr lang="en-US" sz="2800" b="1" i="1" dirty="0" smtClean="0">
                <a:solidFill>
                  <a:srgbClr val="FF0000"/>
                </a:solidFill>
              </a:rPr>
              <a:t>S</a:t>
            </a:r>
            <a:r>
              <a:rPr lang="en-US" sz="2800" i="1" dirty="0" smtClean="0"/>
              <a:t>helf</a:t>
            </a:r>
            <a:r>
              <a:rPr lang="en-US" sz="2800" dirty="0" smtClean="0"/>
              <a:t>, an adjective that describes </a:t>
            </a:r>
            <a:r>
              <a:rPr lang="en-US" sz="2800" dirty="0" smtClean="0">
                <a:hlinkClick r:id="rId2"/>
              </a:rPr>
              <a:t>software</a:t>
            </a:r>
            <a:r>
              <a:rPr lang="en-US" sz="2800" dirty="0" smtClean="0"/>
              <a:t> or </a:t>
            </a:r>
            <a:r>
              <a:rPr lang="en-US" sz="2800" dirty="0" smtClean="0">
                <a:hlinkClick r:id="rId3"/>
              </a:rPr>
              <a:t>hardware</a:t>
            </a:r>
            <a:r>
              <a:rPr lang="en-US" sz="2800" dirty="0" smtClean="0"/>
              <a:t> products that are ready-made and available for sale to the general public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/>
          <a:lstStyle/>
          <a:p>
            <a:r>
              <a:rPr lang="es-EC" dirty="0" smtClean="0">
                <a:solidFill>
                  <a:schemeClr val="accent6">
                    <a:lumMod val="75000"/>
                  </a:schemeClr>
                </a:solidFill>
              </a:rPr>
              <a:t>¿Cómo actúa el Gateway?</a:t>
            </a:r>
            <a:endParaRPr lang="es-EC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7386" t="20445" r="5966" b="7863"/>
          <a:stretch>
            <a:fillRect/>
          </a:stretch>
        </p:blipFill>
        <p:spPr bwMode="auto">
          <a:xfrm>
            <a:off x="428596" y="928670"/>
            <a:ext cx="8253981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57356" y="214290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4000" dirty="0" smtClean="0">
                <a:solidFill>
                  <a:schemeClr val="accent6">
                    <a:lumMod val="75000"/>
                  </a:schemeClr>
                </a:solidFill>
              </a:rPr>
              <a:t>AMHS – Funciones Básicas</a:t>
            </a:r>
            <a:endParaRPr lang="es-EC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4282" y="856357"/>
            <a:ext cx="89297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3900" lvl="1" indent="-628650">
              <a:buFont typeface="+mj-lt"/>
              <a:buAutoNum type="arabicPeriod"/>
            </a:pPr>
            <a:r>
              <a:rPr lang="es-EC" sz="2400" dirty="0" smtClean="0"/>
              <a:t>Toda comunicación AFTN </a:t>
            </a:r>
            <a:r>
              <a:rPr lang="es-EC" sz="2400" dirty="0" smtClean="0">
                <a:sym typeface="Wingdings" pitchFamily="2" charset="2"/>
              </a:rPr>
              <a:t>&gt; AMHS es a través </a:t>
            </a:r>
            <a:r>
              <a:rPr lang="es-EC" sz="2400" dirty="0" smtClean="0">
                <a:sym typeface="Wingdings" pitchFamily="2" charset="2"/>
              </a:rPr>
              <a:t>del </a:t>
            </a:r>
            <a:r>
              <a:rPr lang="es-EC" sz="2400" dirty="0" smtClean="0">
                <a:sym typeface="Wingdings" pitchFamily="2" charset="2"/>
              </a:rPr>
              <a:t>GATEWAY</a:t>
            </a:r>
          </a:p>
          <a:p>
            <a:pPr marL="723900" lvl="1" indent="-628650">
              <a:buFont typeface="+mj-lt"/>
              <a:buAutoNum type="arabicPeriod"/>
            </a:pPr>
            <a:r>
              <a:rPr lang="es-EC" sz="2400" dirty="0" smtClean="0">
                <a:sym typeface="Wingdings" pitchFamily="2" charset="2"/>
              </a:rPr>
              <a:t>El Servidor de Gateway es uno de los principales componentes de la estructura AMHS</a:t>
            </a:r>
            <a:endParaRPr lang="es-EC" sz="2400" dirty="0" smtClean="0"/>
          </a:p>
          <a:p>
            <a:pPr marL="723900" lvl="1" indent="-628650">
              <a:buFont typeface="+mj-lt"/>
              <a:buAutoNum type="arabicPeriod"/>
            </a:pPr>
            <a:r>
              <a:rPr lang="es-EC" sz="2400" dirty="0" smtClean="0"/>
              <a:t>El Gateway es el “TRADUCTOR TRANSPARENTE” que también ayuda en los pasos de transición entre AFTN a AMHS</a:t>
            </a:r>
          </a:p>
          <a:p>
            <a:pPr marL="723900" lvl="1" indent="-628650">
              <a:buFont typeface="+mj-lt"/>
              <a:buAutoNum type="arabicPeriod"/>
            </a:pPr>
            <a:r>
              <a:rPr lang="es-EC" sz="2400" dirty="0" smtClean="0"/>
              <a:t>ENRUTAMIENTO con X.500 </a:t>
            </a:r>
            <a:r>
              <a:rPr lang="es-EC" sz="2400" dirty="0" smtClean="0"/>
              <a:t>y X.400 </a:t>
            </a:r>
            <a:r>
              <a:rPr lang="es-EC" sz="2400" dirty="0" smtClean="0"/>
              <a:t>para asignación de rutas</a:t>
            </a:r>
          </a:p>
          <a:p>
            <a:pPr marL="723900" lvl="1" indent="-628650">
              <a:buFont typeface="+mj-lt"/>
              <a:buAutoNum type="arabicPeriod"/>
            </a:pPr>
            <a:r>
              <a:rPr lang="es-EC" sz="2400" dirty="0" smtClean="0"/>
              <a:t>ALMACENAMIENTO </a:t>
            </a:r>
            <a:r>
              <a:rPr lang="es-EC" sz="2400" dirty="0" smtClean="0"/>
              <a:t>de todo el tráfico, REPORTES, LOGS, </a:t>
            </a:r>
            <a:r>
              <a:rPr lang="es-EC" sz="2400" dirty="0" err="1" smtClean="0"/>
              <a:t>etc</a:t>
            </a:r>
            <a:r>
              <a:rPr lang="es-EC" sz="2400" dirty="0" smtClean="0"/>
              <a:t> </a:t>
            </a:r>
            <a:endParaRPr lang="es-EC" sz="2400" dirty="0" smtClean="0"/>
          </a:p>
          <a:p>
            <a:pPr marL="723900" lvl="1" indent="-628650"/>
            <a:r>
              <a:rPr lang="es-EC" sz="2400" dirty="0" smtClean="0"/>
              <a:t>	</a:t>
            </a:r>
            <a:r>
              <a:rPr lang="es-EC" sz="2400" dirty="0" smtClean="0"/>
              <a:t>para </a:t>
            </a:r>
            <a:r>
              <a:rPr lang="es-EC" sz="2400" dirty="0" smtClean="0"/>
              <a:t>30 </a:t>
            </a:r>
            <a:r>
              <a:rPr lang="es-EC" sz="2400" dirty="0" smtClean="0"/>
              <a:t>DIAS</a:t>
            </a:r>
            <a:endParaRPr lang="es-EC" sz="2400" dirty="0" smtClean="0"/>
          </a:p>
          <a:p>
            <a:pPr marL="723900" lvl="1" indent="-628650">
              <a:buFont typeface="+mj-lt"/>
              <a:buAutoNum type="arabicPeriod" startAt="6"/>
            </a:pPr>
            <a:r>
              <a:rPr lang="es-EC" sz="2400" dirty="0" smtClean="0"/>
              <a:t>Sistemas </a:t>
            </a:r>
            <a:r>
              <a:rPr lang="es-EC" sz="2400" dirty="0" smtClean="0"/>
              <a:t>totalmente AUTOMATIZADOS / MENSAJES ATS-AIS</a:t>
            </a:r>
          </a:p>
          <a:p>
            <a:pPr marL="723900" lvl="1" indent="-628650">
              <a:buFont typeface="+mj-lt"/>
              <a:buAutoNum type="arabicPeriod" startAt="6"/>
            </a:pPr>
            <a:r>
              <a:rPr lang="es-EC" sz="2400" dirty="0" smtClean="0"/>
              <a:t>Uso de listas de DISTRIBUCION – DIRECTORIOS</a:t>
            </a:r>
          </a:p>
          <a:p>
            <a:pPr marL="723900" lvl="1" indent="-628650">
              <a:buFont typeface="+mj-lt"/>
              <a:buAutoNum type="arabicPeriod" startAt="6"/>
            </a:pPr>
            <a:r>
              <a:rPr lang="es-EC" sz="2400" dirty="0" smtClean="0"/>
              <a:t>RE-ENRUTAMIENTO de MENSAJES en forma automática</a:t>
            </a:r>
            <a:r>
              <a:rPr lang="es-EC" sz="2400" dirty="0" smtClean="0"/>
              <a:t>.</a:t>
            </a:r>
          </a:p>
          <a:p>
            <a:pPr marL="723900" lvl="1" indent="-628650">
              <a:buFont typeface="+mj-lt"/>
              <a:buAutoNum type="arabicPeriod" startAt="6"/>
            </a:pPr>
            <a:r>
              <a:rPr lang="es-EC" sz="2400" dirty="0" smtClean="0"/>
              <a:t>.</a:t>
            </a:r>
            <a:r>
              <a:rPr lang="es-EC" sz="2400" dirty="0" smtClean="0">
                <a:solidFill>
                  <a:srgbClr val="FF0000"/>
                </a:solidFill>
              </a:rPr>
              <a:t>Mensajes  </a:t>
            </a:r>
            <a:r>
              <a:rPr lang="es-EC" sz="2400" dirty="0" smtClean="0">
                <a:solidFill>
                  <a:srgbClr val="FF0000"/>
                </a:solidFill>
              </a:rPr>
              <a:t>AMHS </a:t>
            </a:r>
            <a:r>
              <a:rPr lang="es-EC" sz="2400" dirty="0" smtClean="0"/>
              <a:t>sin restricción de su longitud, </a:t>
            </a:r>
            <a:r>
              <a:rPr lang="es-EC" sz="2400" dirty="0" smtClean="0">
                <a:solidFill>
                  <a:srgbClr val="FF0000"/>
                </a:solidFill>
              </a:rPr>
              <a:t>Mensajes AFTN</a:t>
            </a:r>
            <a:r>
              <a:rPr lang="es-EC" sz="2400" dirty="0" smtClean="0"/>
              <a:t> </a:t>
            </a:r>
            <a:r>
              <a:rPr lang="es-EC" sz="2400" dirty="0" smtClean="0"/>
              <a:t>con restricción a 1800 caracteres por </a:t>
            </a:r>
            <a:r>
              <a:rPr lang="es-EC" sz="2400" dirty="0" smtClean="0"/>
              <a:t>c/ mensaje</a:t>
            </a:r>
          </a:p>
          <a:p>
            <a:pPr marL="723900" lvl="1" indent="-628650">
              <a:buFont typeface="+mj-lt"/>
              <a:buAutoNum type="arabicPeriod" startAt="6"/>
            </a:pPr>
            <a:r>
              <a:rPr lang="es-EC" sz="2400" dirty="0" smtClean="0"/>
              <a:t>Fácil configuración dinámica de: USUARIOS, MTA, RUTAS AMHS/AFTN, </a:t>
            </a:r>
            <a:r>
              <a:rPr lang="es-EC" sz="2400" dirty="0" err="1" smtClean="0"/>
              <a:t>etc</a:t>
            </a:r>
            <a:r>
              <a:rPr lang="es-EC" sz="2400" dirty="0" smtClean="0"/>
              <a:t>)</a:t>
            </a:r>
          </a:p>
          <a:p>
            <a:pPr marL="723900" lvl="1" indent="-628650">
              <a:buFont typeface="+mj-lt"/>
              <a:buAutoNum type="arabicPeriod" startAt="6"/>
            </a:pPr>
            <a:r>
              <a:rPr lang="es-EC" sz="2400" dirty="0" smtClean="0"/>
              <a:t>Mensajes para N Direcciones DIVIDIDOS EN N/21 </a:t>
            </a:r>
            <a:r>
              <a:rPr lang="es-EC" sz="2400" dirty="0" smtClean="0"/>
              <a:t>Direcciones por </a:t>
            </a:r>
            <a:r>
              <a:rPr lang="es-EC" sz="2400" dirty="0" smtClean="0"/>
              <a:t>MENSAJES</a:t>
            </a:r>
            <a:endParaRPr lang="es-EC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785794"/>
            <a:ext cx="8472518" cy="1071570"/>
          </a:xfrm>
        </p:spPr>
        <p:txBody>
          <a:bodyPr>
            <a:normAutofit fontScale="90000"/>
          </a:bodyPr>
          <a:lstStyle/>
          <a:p>
            <a:pPr marL="628650" indent="-533400" algn="l"/>
            <a:r>
              <a:rPr lang="es-EC" sz="3100" dirty="0" smtClean="0"/>
              <a:t>12.-		</a:t>
            </a:r>
            <a:r>
              <a:rPr lang="es-EC" sz="2900" dirty="0" smtClean="0"/>
              <a:t>Archivo </a:t>
            </a:r>
            <a:r>
              <a:rPr lang="es-EC" sz="2900" dirty="0" smtClean="0"/>
              <a:t>de: </a:t>
            </a:r>
            <a:r>
              <a:rPr lang="es-EC" sz="2900" dirty="0" smtClean="0"/>
              <a:t>Mensajes, </a:t>
            </a:r>
            <a:r>
              <a:rPr lang="es-EC" sz="2900" dirty="0" smtClean="0"/>
              <a:t>REGISTROS, </a:t>
            </a:r>
            <a:r>
              <a:rPr lang="es-EC" sz="2900" dirty="0" smtClean="0"/>
              <a:t>Alarmas y Estadísticas</a:t>
            </a:r>
            <a:br>
              <a:rPr lang="es-EC" sz="2900" dirty="0" smtClean="0"/>
            </a:br>
            <a:r>
              <a:rPr lang="es-EC" sz="2900" dirty="0" smtClean="0"/>
              <a:t>	</a:t>
            </a:r>
            <a:r>
              <a:rPr lang="es-EC" sz="2900" dirty="0" smtClean="0"/>
              <a:t>Interfaces gráficas GIU para la operación</a:t>
            </a:r>
            <a:r>
              <a:rPr lang="es-EC" sz="2800" dirty="0" smtClean="0"/>
              <a:t/>
            </a:r>
            <a:br>
              <a:rPr lang="es-EC" sz="2800" dirty="0" smtClean="0"/>
            </a:br>
            <a:r>
              <a:rPr lang="es-EC" sz="2400" dirty="0" smtClean="0"/>
              <a:t>	</a:t>
            </a:r>
            <a:r>
              <a:rPr lang="es-EC" sz="2400" dirty="0" smtClean="0">
                <a:solidFill>
                  <a:schemeClr val="accent6">
                    <a:lumMod val="75000"/>
                  </a:schemeClr>
                </a:solidFill>
              </a:rPr>
              <a:t>Ejemplo </a:t>
            </a:r>
            <a:r>
              <a:rPr lang="es-EC" sz="2400" dirty="0" smtClean="0">
                <a:solidFill>
                  <a:schemeClr val="accent6">
                    <a:lumMod val="75000"/>
                  </a:schemeClr>
                </a:solidFill>
              </a:rPr>
              <a:t>de </a:t>
            </a:r>
            <a:r>
              <a:rPr lang="es-EC" sz="2400" dirty="0" smtClean="0">
                <a:solidFill>
                  <a:schemeClr val="accent6">
                    <a:lumMod val="75000"/>
                  </a:schemeClr>
                </a:solidFill>
              </a:rPr>
              <a:t>Estadísticas de mensajería</a:t>
            </a:r>
            <a:endParaRPr lang="es-EC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8807" t="30856" r="9752" b="18212"/>
          <a:stretch>
            <a:fillRect/>
          </a:stretch>
        </p:blipFill>
        <p:spPr bwMode="auto">
          <a:xfrm>
            <a:off x="500034" y="1928802"/>
            <a:ext cx="7897473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428596" y="214290"/>
            <a:ext cx="518637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continuación</a:t>
            </a:r>
            <a:endParaRPr kumimoji="0" lang="es-EC" sz="2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725470"/>
          </a:xfrm>
        </p:spPr>
        <p:txBody>
          <a:bodyPr>
            <a:normAutofit/>
          </a:bodyPr>
          <a:lstStyle/>
          <a:p>
            <a:pPr algn="l"/>
            <a:r>
              <a:rPr lang="es-EC" sz="2800" dirty="0" smtClean="0">
                <a:solidFill>
                  <a:schemeClr val="accent6">
                    <a:lumMod val="75000"/>
                  </a:schemeClr>
                </a:solidFill>
              </a:rPr>
              <a:t>continuación</a:t>
            </a:r>
            <a:endParaRPr lang="es-EC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857232"/>
            <a:ext cx="8286808" cy="1214446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s-EC" sz="2600" dirty="0" smtClean="0"/>
              <a:t>13.-		Los </a:t>
            </a:r>
            <a:r>
              <a:rPr lang="es-EC" sz="2600" dirty="0" smtClean="0"/>
              <a:t>protocolos de comunicaciones utilizados tanto para la </a:t>
            </a:r>
            <a:r>
              <a:rPr lang="es-EC" sz="2600" dirty="0" smtClean="0"/>
              <a:t>	INTERCONEXION </a:t>
            </a:r>
            <a:r>
              <a:rPr lang="es-EC" sz="2600" dirty="0" smtClean="0"/>
              <a:t>entre servidores así como también con los </a:t>
            </a:r>
            <a:r>
              <a:rPr lang="es-EC" sz="2600" dirty="0" smtClean="0"/>
              <a:t>		Agentes </a:t>
            </a:r>
            <a:r>
              <a:rPr lang="es-EC" sz="2600" dirty="0" smtClean="0"/>
              <a:t>Usuarios son X.400, P1, P3 y P7</a:t>
            </a:r>
          </a:p>
          <a:p>
            <a:pPr marL="514350" indent="-514350">
              <a:buFont typeface="+mj-lt"/>
              <a:buAutoNum type="arabicPeriod" startAt="11"/>
            </a:pPr>
            <a:endParaRPr lang="es-EC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 l="8781" t="5564" r="6858" b="12495"/>
          <a:stretch>
            <a:fillRect/>
          </a:stretch>
        </p:blipFill>
        <p:spPr bwMode="auto">
          <a:xfrm>
            <a:off x="785787" y="2078913"/>
            <a:ext cx="7160170" cy="4350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928794" y="357166"/>
            <a:ext cx="5509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C" sz="4000" b="1" dirty="0" smtClean="0">
                <a:solidFill>
                  <a:schemeClr val="accent6">
                    <a:lumMod val="75000"/>
                  </a:schemeClr>
                </a:solidFill>
              </a:rPr>
              <a:t>AMHS – Funciones Extendidas</a:t>
            </a:r>
            <a:endParaRPr lang="es-EC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5720" y="1214422"/>
            <a:ext cx="88582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C" sz="2400" dirty="0" smtClean="0"/>
              <a:t>CONFIRMACION Real de ENTREGA DE MENSAJES DE EXTREMO A EXTREMO</a:t>
            </a:r>
          </a:p>
          <a:p>
            <a:pPr marL="342900" indent="-342900">
              <a:buFont typeface="+mj-lt"/>
              <a:buAutoNum type="arabicPeriod"/>
            </a:pPr>
            <a:r>
              <a:rPr lang="es-EC" sz="2400" dirty="0" smtClean="0"/>
              <a:t>Mensaje con un tamaño </a:t>
            </a:r>
            <a:r>
              <a:rPr lang="es-EC" sz="2400" i="1" dirty="0" smtClean="0"/>
              <a:t>ILIMITADO</a:t>
            </a:r>
          </a:p>
          <a:p>
            <a:pPr marL="342900" indent="-342900">
              <a:buFont typeface="+mj-lt"/>
              <a:buAutoNum type="arabicPeriod"/>
            </a:pPr>
            <a:r>
              <a:rPr lang="es-EC" sz="2400" dirty="0" smtClean="0"/>
              <a:t>Mensaje no solo contiene TEXTO , también puede enviarse GRAFICO, BINARIO, CODIGOS, </a:t>
            </a:r>
            <a:r>
              <a:rPr lang="es-EC" sz="2400" dirty="0" err="1" smtClean="0"/>
              <a:t>etc</a:t>
            </a:r>
            <a:r>
              <a:rPr lang="es-EC" sz="2400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s-EC" sz="2400" dirty="0" smtClean="0"/>
              <a:t>Protocolos X.400 y X.500</a:t>
            </a:r>
          </a:p>
          <a:p>
            <a:pPr marL="342900" indent="-342900">
              <a:buFont typeface="+mj-lt"/>
              <a:buAutoNum type="arabicPeriod"/>
            </a:pPr>
            <a:r>
              <a:rPr lang="es-EC" sz="2800" dirty="0" smtClean="0"/>
              <a:t>Doc. </a:t>
            </a:r>
            <a:r>
              <a:rPr lang="es-EC" sz="2800" b="1" dirty="0" smtClean="0">
                <a:solidFill>
                  <a:srgbClr val="FF0000"/>
                </a:solidFill>
              </a:rPr>
              <a:t>9880 </a:t>
            </a:r>
            <a:r>
              <a:rPr lang="es-EC" sz="2400" dirty="0" smtClean="0"/>
              <a:t>ha determinado el uso del protocolo </a:t>
            </a:r>
            <a:r>
              <a:rPr lang="es-EC" sz="2800" b="1" dirty="0" smtClean="0"/>
              <a:t>X.400 </a:t>
            </a:r>
            <a:r>
              <a:rPr lang="es-EC" sz="2400" dirty="0" smtClean="0"/>
              <a:t>para  los </a:t>
            </a:r>
            <a:r>
              <a:rPr lang="es-EC" sz="2400" i="1" u="sng" dirty="0" smtClean="0"/>
              <a:t>MENSAJES </a:t>
            </a:r>
            <a:r>
              <a:rPr lang="es-EC" sz="2400" i="1" dirty="0" smtClean="0"/>
              <a:t>y </a:t>
            </a:r>
            <a:r>
              <a:rPr lang="es-EC" sz="2400" dirty="0" smtClean="0"/>
              <a:t> el protocolo </a:t>
            </a:r>
            <a:r>
              <a:rPr lang="es-EC" sz="2800" b="1" dirty="0" smtClean="0"/>
              <a:t>X.500 </a:t>
            </a:r>
            <a:r>
              <a:rPr lang="es-EC" sz="2400" dirty="0" smtClean="0"/>
              <a:t>para el </a:t>
            </a:r>
            <a:r>
              <a:rPr lang="es-EC" sz="2400" i="1" u="sng" dirty="0" smtClean="0"/>
              <a:t>SERVICIO DE DIRECTORIOS</a:t>
            </a:r>
            <a:r>
              <a:rPr lang="es-EC" sz="2400" dirty="0" smtClean="0"/>
              <a:t>. Estos son usados exactamente para seguridad y funcionalidad</a:t>
            </a:r>
          </a:p>
          <a:p>
            <a:pPr marL="342900" indent="-342900">
              <a:buFont typeface="+mj-lt"/>
              <a:buAutoNum type="arabicPeriod"/>
            </a:pPr>
            <a:r>
              <a:rPr lang="es-EC" sz="2400" dirty="0" smtClean="0"/>
              <a:t>Niveles de PRIORIDAD de acuerdo a la normativa X.400</a:t>
            </a:r>
          </a:p>
          <a:p>
            <a:pPr marL="342900" indent="-342900">
              <a:buFont typeface="+mj-lt"/>
              <a:buAutoNum type="arabicPeriod"/>
            </a:pPr>
            <a:r>
              <a:rPr lang="es-EC" sz="2400" dirty="0" smtClean="0"/>
              <a:t>Vencimiento de MENSAJES de acuerdo A LA NORMATIVA X.400</a:t>
            </a:r>
          </a:p>
          <a:p>
            <a:pPr marL="342900" indent="-342900">
              <a:buFont typeface="+mj-lt"/>
              <a:buAutoNum type="arabicPeriod"/>
            </a:pPr>
            <a:r>
              <a:rPr lang="es-EC" sz="2400" dirty="0" smtClean="0"/>
              <a:t>Redundante LAN/WAN con requerimientos </a:t>
            </a:r>
            <a:r>
              <a:rPr lang="es-EC" sz="2400" dirty="0" smtClean="0">
                <a:solidFill>
                  <a:srgbClr val="FF0000"/>
                </a:solidFill>
              </a:rPr>
              <a:t>ANCHOS de  BANDA BAJOS, </a:t>
            </a:r>
            <a:r>
              <a:rPr lang="es-EC" sz="2400" dirty="0" smtClean="0"/>
              <a:t>para la OACI </a:t>
            </a:r>
            <a:r>
              <a:rPr lang="es-EC" sz="2400" dirty="0" smtClean="0"/>
              <a:t>indican que  debería ser suficiente para </a:t>
            </a:r>
            <a:r>
              <a:rPr lang="es-EC" sz="2400" dirty="0" smtClean="0"/>
              <a:t>sistemas </a:t>
            </a:r>
            <a:r>
              <a:rPr lang="es-EC" sz="2400" dirty="0" smtClean="0"/>
              <a:t>compatibles &lt; 12 </a:t>
            </a:r>
            <a:r>
              <a:rPr lang="es-EC" sz="2400" dirty="0" smtClean="0"/>
              <a:t> KB.</a:t>
            </a:r>
            <a:endParaRPr lang="es-EC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s-EC" sz="2400" dirty="0" smtClean="0"/>
              <a:t>Máxima disponibilidad de </a:t>
            </a:r>
            <a:r>
              <a:rPr lang="es-EC" sz="2400" dirty="0" smtClean="0"/>
              <a:t>servidores</a:t>
            </a:r>
            <a:endParaRPr lang="es-EC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s-EC" dirty="0" smtClean="0">
                <a:solidFill>
                  <a:schemeClr val="accent6">
                    <a:lumMod val="75000"/>
                  </a:schemeClr>
                </a:solidFill>
              </a:rPr>
              <a:t>X.500</a:t>
            </a:r>
            <a:endParaRPr lang="es-EC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682" t="14706" r="4829" b="11764"/>
          <a:stretch>
            <a:fillRect/>
          </a:stretch>
        </p:blipFill>
        <p:spPr bwMode="auto">
          <a:xfrm>
            <a:off x="642910" y="1225761"/>
            <a:ext cx="7858180" cy="498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s-EC" dirty="0" smtClean="0">
                <a:solidFill>
                  <a:schemeClr val="accent6">
                    <a:lumMod val="75000"/>
                  </a:schemeClr>
                </a:solidFill>
              </a:rPr>
              <a:t>Banco de Datos en AMHS Extendido</a:t>
            </a:r>
            <a:endParaRPr lang="es-EC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s-EC" dirty="0" err="1" smtClean="0">
                <a:solidFill>
                  <a:srgbClr val="FF0000"/>
                </a:solidFill>
              </a:rPr>
              <a:t>AeroBilling</a:t>
            </a:r>
            <a:r>
              <a:rPr lang="es-EC" dirty="0" smtClean="0">
                <a:solidFill>
                  <a:srgbClr val="FF0000"/>
                </a:solidFill>
              </a:rPr>
              <a:t> </a:t>
            </a:r>
            <a:r>
              <a:rPr lang="es-EC" dirty="0" smtClean="0"/>
              <a:t> (Facturación de Servicios Aeroportuarios)</a:t>
            </a:r>
          </a:p>
          <a:p>
            <a:pPr indent="457200"/>
            <a:r>
              <a:rPr lang="es-EC" sz="2600" dirty="0" smtClean="0"/>
              <a:t>Cada servicio ofrecido puede ser facturado</a:t>
            </a:r>
          </a:p>
          <a:p>
            <a:pPr indent="457200"/>
            <a:r>
              <a:rPr lang="es-EC" sz="2600" dirty="0" smtClean="0"/>
              <a:t>Moneda independiente</a:t>
            </a:r>
          </a:p>
          <a:p>
            <a:pPr indent="457200"/>
            <a:r>
              <a:rPr lang="es-EC" sz="2600" dirty="0" smtClean="0"/>
              <a:t>Cuentas individuales de los clientes</a:t>
            </a:r>
          </a:p>
          <a:p>
            <a:pPr indent="457200"/>
            <a:r>
              <a:rPr lang="es-EC" sz="2600" dirty="0" smtClean="0"/>
              <a:t>Impuesto  y cálculo de descuento basado en el cliente</a:t>
            </a:r>
          </a:p>
          <a:p>
            <a:pPr indent="457200"/>
            <a:r>
              <a:rPr lang="es-EC" sz="2600" dirty="0" smtClean="0"/>
              <a:t>Administración eficiente de facturación</a:t>
            </a:r>
          </a:p>
          <a:p>
            <a:pPr indent="457200"/>
            <a:r>
              <a:rPr lang="es-EC" sz="2600" dirty="0" smtClean="0"/>
              <a:t>Basado en  la información del Plan de Vuelo</a:t>
            </a:r>
            <a:endParaRPr lang="es-EC" sz="2400" dirty="0" smtClean="0"/>
          </a:p>
          <a:p>
            <a:r>
              <a:rPr lang="es-EC" dirty="0" err="1" smtClean="0">
                <a:solidFill>
                  <a:srgbClr val="FF0000"/>
                </a:solidFill>
              </a:rPr>
              <a:t>DBMet</a:t>
            </a:r>
            <a:r>
              <a:rPr lang="es-EC" dirty="0" smtClean="0"/>
              <a:t> (Banco de Datos Meteorológicos)</a:t>
            </a:r>
          </a:p>
          <a:p>
            <a:pPr marL="800100" indent="-438150"/>
            <a:r>
              <a:rPr lang="es-EC" sz="2600" dirty="0" smtClean="0"/>
              <a:t>Esta es una aplicación esencial , para toda la actividad aeronáutica relacionada con los eventos meteorológicos.</a:t>
            </a:r>
          </a:p>
          <a:p>
            <a:pPr marL="800100" indent="-438150"/>
            <a:r>
              <a:rPr lang="es-EC" sz="2600" dirty="0" smtClean="0"/>
              <a:t>Este banco de datos automáticamente procesa una gran variedad de mensajes meteorológicos, así como METAR, TAF, SIGMET, AIREP, SYNOP, RQM y otros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C" sz="2800" dirty="0" smtClean="0">
                <a:solidFill>
                  <a:schemeClr val="accent6">
                    <a:lumMod val="75000"/>
                  </a:schemeClr>
                </a:solidFill>
              </a:rPr>
              <a:t>continuación</a:t>
            </a:r>
            <a:endParaRPr lang="es-EC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err="1" smtClean="0">
                <a:solidFill>
                  <a:srgbClr val="FF0000"/>
                </a:solidFill>
              </a:rPr>
              <a:t>DBAis</a:t>
            </a:r>
            <a:r>
              <a:rPr lang="es-EC" dirty="0" smtClean="0">
                <a:solidFill>
                  <a:srgbClr val="FF0000"/>
                </a:solidFill>
              </a:rPr>
              <a:t>  </a:t>
            </a:r>
            <a:r>
              <a:rPr lang="es-EC" dirty="0" smtClean="0"/>
              <a:t>(Banco de Datos AIS)</a:t>
            </a:r>
          </a:p>
          <a:p>
            <a:pPr marL="800100" indent="-438150"/>
            <a:r>
              <a:rPr lang="es-EC" sz="2400" dirty="0" smtClean="0"/>
              <a:t>Completa automatización para el sistema de  Información  Aeronáutica. Recibir y almacenar reportes así como NOTAM, SNOWTAM, ASHTAM.</a:t>
            </a:r>
          </a:p>
          <a:p>
            <a:r>
              <a:rPr lang="es-EC" dirty="0" err="1" smtClean="0">
                <a:solidFill>
                  <a:srgbClr val="FF0000"/>
                </a:solidFill>
              </a:rPr>
              <a:t>DBEss</a:t>
            </a:r>
            <a:r>
              <a:rPr lang="es-EC" dirty="0" smtClean="0">
                <a:solidFill>
                  <a:srgbClr val="FF0000"/>
                </a:solidFill>
              </a:rPr>
              <a:t> </a:t>
            </a:r>
            <a:r>
              <a:rPr lang="es-EC" dirty="0" smtClean="0"/>
              <a:t> (Equipo, sistema y servicios de Banco de Datos)</a:t>
            </a:r>
            <a:endParaRPr lang="es-EC" dirty="0" smtClean="0">
              <a:solidFill>
                <a:srgbClr val="FF0000"/>
              </a:solidFill>
            </a:endParaRPr>
          </a:p>
          <a:p>
            <a:pPr marL="800100" indent="-438150"/>
            <a:r>
              <a:rPr lang="es-EC" sz="2400" dirty="0" smtClean="0"/>
              <a:t>Una aplicación que ayuda a mantener la información del estado y horario de mantenimiento del sistema aeronáutico </a:t>
            </a:r>
          </a:p>
          <a:p>
            <a:pPr marL="800100" indent="-438150"/>
            <a:r>
              <a:rPr lang="es-EC" sz="2400" dirty="0" smtClean="0"/>
              <a:t>Puede mantener datos históricos sobre inventario, disponibilidad, MTBF, MTTF así bien como otras estadísticas.</a:t>
            </a:r>
            <a:endParaRPr lang="es-EC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dirty="0" smtClean="0">
                <a:solidFill>
                  <a:schemeClr val="accent6">
                    <a:lumMod val="75000"/>
                  </a:schemeClr>
                </a:solidFill>
              </a:rPr>
              <a:t>ATN sobre OSI y ATN sobre IPS</a:t>
            </a:r>
            <a:endParaRPr lang="es-EC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Adopción</a:t>
            </a:r>
            <a:r>
              <a:rPr lang="en-US" dirty="0" smtClean="0"/>
              <a:t> de ATN </a:t>
            </a:r>
            <a:r>
              <a:rPr lang="en-US" dirty="0" err="1" smtClean="0"/>
              <a:t>sobre</a:t>
            </a:r>
            <a:r>
              <a:rPr lang="en-US" dirty="0" smtClean="0"/>
              <a:t> IPS  en </a:t>
            </a:r>
            <a:r>
              <a:rPr lang="en-US" dirty="0" err="1" smtClean="0"/>
              <a:t>adición</a:t>
            </a:r>
            <a:r>
              <a:rPr lang="en-US" dirty="0" smtClean="0"/>
              <a:t> al </a:t>
            </a:r>
            <a:r>
              <a:rPr lang="en-US" dirty="0" smtClean="0"/>
              <a:t>ATN </a:t>
            </a:r>
            <a:r>
              <a:rPr lang="en-US" dirty="0" err="1" smtClean="0"/>
              <a:t>sobre</a:t>
            </a:r>
            <a:r>
              <a:rPr lang="en-US" dirty="0" smtClean="0"/>
              <a:t> OSI</a:t>
            </a:r>
            <a:endParaRPr lang="en-US" dirty="0" smtClean="0"/>
          </a:p>
          <a:p>
            <a:r>
              <a:rPr lang="en-US" dirty="0" smtClean="0"/>
              <a:t>SARPs en </a:t>
            </a:r>
            <a:r>
              <a:rPr lang="en-US" dirty="0" smtClean="0"/>
              <a:t>ICAO </a:t>
            </a:r>
            <a:r>
              <a:rPr lang="en-US" dirty="0" err="1" smtClean="0"/>
              <a:t>Anexo</a:t>
            </a:r>
            <a:r>
              <a:rPr lang="en-US" dirty="0" smtClean="0"/>
              <a:t> </a:t>
            </a:r>
            <a:r>
              <a:rPr lang="en-US" dirty="0" smtClean="0"/>
              <a:t>10 </a:t>
            </a:r>
            <a:r>
              <a:rPr lang="en-US" dirty="0" smtClean="0"/>
              <a:t>Volumen3  y </a:t>
            </a:r>
            <a:r>
              <a:rPr lang="en-US" dirty="0" err="1" smtClean="0"/>
              <a:t>soportar</a:t>
            </a:r>
            <a:r>
              <a:rPr lang="en-US" dirty="0" smtClean="0"/>
              <a:t> la </a:t>
            </a:r>
            <a:r>
              <a:rPr lang="en-US" dirty="0" err="1" smtClean="0"/>
              <a:t>armonización</a:t>
            </a:r>
            <a:r>
              <a:rPr lang="en-US" dirty="0" smtClean="0"/>
              <a:t> global de la </a:t>
            </a:r>
            <a:r>
              <a:rPr lang="en-US" dirty="0" err="1" smtClean="0"/>
              <a:t>implementación</a:t>
            </a:r>
            <a:r>
              <a:rPr lang="en-US" dirty="0" smtClean="0"/>
              <a:t>  ATN.</a:t>
            </a:r>
            <a:endParaRPr lang="en-US" dirty="0" smtClean="0"/>
          </a:p>
          <a:p>
            <a:r>
              <a:rPr lang="en-US" dirty="0" err="1" smtClean="0"/>
              <a:t>ImplementarATN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smtClean="0"/>
              <a:t>IPS </a:t>
            </a:r>
            <a:r>
              <a:rPr lang="en-US" dirty="0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adición</a:t>
            </a:r>
            <a:r>
              <a:rPr lang="en-US" dirty="0" smtClean="0"/>
              <a:t> al </a:t>
            </a:r>
            <a:r>
              <a:rPr lang="en-US" dirty="0" smtClean="0"/>
              <a:t>ATN </a:t>
            </a:r>
            <a:r>
              <a:rPr lang="en-US" dirty="0" err="1" smtClean="0"/>
              <a:t>sobre</a:t>
            </a:r>
            <a:r>
              <a:rPr lang="en-US" dirty="0" smtClean="0"/>
              <a:t> OSI y </a:t>
            </a:r>
            <a:r>
              <a:rPr lang="en-US" dirty="0" err="1" smtClean="0"/>
              <a:t>completar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implementación</a:t>
            </a:r>
            <a:r>
              <a:rPr lang="en-US" dirty="0" smtClean="0"/>
              <a:t> de Dual Stack </a:t>
            </a:r>
            <a:r>
              <a:rPr lang="en-US" dirty="0" smtClean="0"/>
              <a:t>ATN (ATN/OSI and ATN/IPS) </a:t>
            </a:r>
            <a:r>
              <a:rPr lang="en-US" dirty="0" err="1" smtClean="0"/>
              <a:t>para</a:t>
            </a:r>
            <a:r>
              <a:rPr lang="en-US" dirty="0" smtClean="0"/>
              <a:t> el 2011</a:t>
            </a:r>
            <a:r>
              <a:rPr lang="en-US" dirty="0" smtClean="0"/>
              <a:t>.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6"/>
                </a:solidFill>
              </a:rPr>
              <a:t>Beneficios</a:t>
            </a:r>
            <a:r>
              <a:rPr lang="en-US" dirty="0" smtClean="0">
                <a:solidFill>
                  <a:schemeClr val="accent6"/>
                </a:solidFill>
              </a:rPr>
              <a:t> de un </a:t>
            </a:r>
            <a:r>
              <a:rPr lang="en-US" dirty="0" err="1" smtClean="0">
                <a:solidFill>
                  <a:schemeClr val="accent6"/>
                </a:solidFill>
              </a:rPr>
              <a:t>Servicio</a:t>
            </a:r>
            <a:r>
              <a:rPr lang="en-US" dirty="0" smtClean="0">
                <a:solidFill>
                  <a:schemeClr val="accent6"/>
                </a:solidFill>
              </a:rPr>
              <a:t> de </a:t>
            </a:r>
            <a:r>
              <a:rPr lang="en-US" dirty="0" err="1" smtClean="0">
                <a:solidFill>
                  <a:schemeClr val="accent6"/>
                </a:solidFill>
              </a:rPr>
              <a:t>Administración</a:t>
            </a:r>
            <a:r>
              <a:rPr lang="en-US" dirty="0" smtClean="0">
                <a:solidFill>
                  <a:schemeClr val="accent6"/>
                </a:solidFill>
              </a:rPr>
              <a:t> de AMHS</a:t>
            </a:r>
            <a:endParaRPr lang="es-EC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072098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Estados</a:t>
            </a:r>
            <a:r>
              <a:rPr lang="en-US" sz="2400" dirty="0" smtClean="0"/>
              <a:t> ANSP </a:t>
            </a:r>
            <a:r>
              <a:rPr lang="en-US" sz="2400" dirty="0" err="1" smtClean="0"/>
              <a:t>evitan</a:t>
            </a:r>
            <a:r>
              <a:rPr lang="en-US" sz="2400" dirty="0" smtClean="0"/>
              <a:t> </a:t>
            </a:r>
            <a:r>
              <a:rPr lang="en-US" sz="2400" dirty="0" err="1" smtClean="0"/>
              <a:t>incurrir</a:t>
            </a:r>
            <a:r>
              <a:rPr lang="en-US" sz="2400" dirty="0" smtClean="0"/>
              <a:t> </a:t>
            </a:r>
            <a:r>
              <a:rPr lang="en-US" sz="2400" dirty="0" err="1" smtClean="0"/>
              <a:t>completamente</a:t>
            </a:r>
            <a:r>
              <a:rPr lang="en-US" sz="2400" dirty="0" smtClean="0"/>
              <a:t> en </a:t>
            </a:r>
            <a:r>
              <a:rPr lang="en-US" sz="2400" dirty="0" err="1" smtClean="0"/>
              <a:t>costos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– </a:t>
            </a:r>
            <a:r>
              <a:rPr lang="en-US" sz="2000" dirty="0" err="1" smtClean="0"/>
              <a:t>Involucra</a:t>
            </a:r>
            <a:r>
              <a:rPr lang="en-US" sz="2000" dirty="0" smtClean="0"/>
              <a:t> </a:t>
            </a:r>
            <a:r>
              <a:rPr lang="en-US" sz="2000" dirty="0" err="1" smtClean="0"/>
              <a:t>alta</a:t>
            </a:r>
            <a:r>
              <a:rPr lang="en-US" sz="2000" dirty="0" smtClean="0"/>
              <a:t> </a:t>
            </a:r>
            <a:r>
              <a:rPr lang="en-US" sz="2000" dirty="0" err="1" smtClean="0"/>
              <a:t>inversión</a:t>
            </a:r>
            <a:r>
              <a:rPr lang="en-US" sz="2000" dirty="0" smtClean="0"/>
              <a:t> </a:t>
            </a:r>
            <a:r>
              <a:rPr lang="en-US" sz="2000" dirty="0" err="1" smtClean="0"/>
              <a:t>inicial</a:t>
            </a:r>
            <a:r>
              <a:rPr lang="en-US" sz="2000" dirty="0" smtClean="0"/>
              <a:t> en </a:t>
            </a:r>
            <a:r>
              <a:rPr lang="en-US" sz="2000" dirty="0" err="1" smtClean="0"/>
              <a:t>conseguir</a:t>
            </a:r>
            <a:r>
              <a:rPr lang="en-US" sz="2000" dirty="0" smtClean="0"/>
              <a:t> el </a:t>
            </a:r>
            <a:r>
              <a:rPr lang="en-US" sz="2000" dirty="0" smtClean="0"/>
              <a:t>AMHS switch</a:t>
            </a:r>
          </a:p>
          <a:p>
            <a:pPr marL="628650" lvl="1">
              <a:buNone/>
            </a:pPr>
            <a:r>
              <a:rPr lang="en-US" sz="2000" dirty="0" smtClean="0"/>
              <a:t>		– </a:t>
            </a:r>
            <a:r>
              <a:rPr lang="en-US" sz="2000" dirty="0" err="1" smtClean="0"/>
              <a:t>Costos</a:t>
            </a:r>
            <a:r>
              <a:rPr lang="en-US" sz="2000" dirty="0" smtClean="0"/>
              <a:t> de </a:t>
            </a:r>
            <a:r>
              <a:rPr lang="en-US" sz="2000" dirty="0" err="1" smtClean="0"/>
              <a:t>operación</a:t>
            </a:r>
            <a:r>
              <a:rPr lang="en-US" sz="2000" dirty="0" smtClean="0"/>
              <a:t> y </a:t>
            </a:r>
            <a:r>
              <a:rPr lang="en-US" sz="2000" dirty="0" err="1" smtClean="0"/>
              <a:t>mantenimiento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– </a:t>
            </a:r>
            <a:r>
              <a:rPr lang="en-US" sz="2000" dirty="0" err="1" smtClean="0"/>
              <a:t>Esfuerzos</a:t>
            </a:r>
            <a:r>
              <a:rPr lang="en-US" sz="2000" dirty="0" smtClean="0"/>
              <a:t> de </a:t>
            </a:r>
            <a:r>
              <a:rPr lang="en-US" sz="2000" dirty="0" err="1" smtClean="0"/>
              <a:t>Coordinación</a:t>
            </a:r>
            <a:r>
              <a:rPr lang="en-US" sz="2000" dirty="0" smtClean="0"/>
              <a:t> </a:t>
            </a:r>
            <a:r>
              <a:rPr lang="en-US" sz="2000" dirty="0" err="1" smtClean="0"/>
              <a:t>alrededor</a:t>
            </a:r>
            <a:r>
              <a:rPr lang="en-US" sz="2000" dirty="0" smtClean="0"/>
              <a:t> de los </a:t>
            </a:r>
            <a:r>
              <a:rPr lang="en-US" sz="2000" dirty="0" err="1" smtClean="0"/>
              <a:t>límites</a:t>
            </a:r>
            <a:r>
              <a:rPr lang="en-US" sz="2000" dirty="0" smtClean="0"/>
              <a:t> </a:t>
            </a:r>
            <a:r>
              <a:rPr lang="en-US" sz="2000" dirty="0" err="1" smtClean="0"/>
              <a:t>nacionales</a:t>
            </a:r>
            <a:endParaRPr lang="en-US" sz="2000" dirty="0" smtClean="0"/>
          </a:p>
          <a:p>
            <a:r>
              <a:rPr lang="en-US" sz="2400" dirty="0" smtClean="0"/>
              <a:t>Reduce </a:t>
            </a:r>
            <a:r>
              <a:rPr lang="en-US" sz="2400" dirty="0" err="1" smtClean="0"/>
              <a:t>fragmentación</a:t>
            </a:r>
            <a:r>
              <a:rPr lang="en-US" sz="2400" dirty="0" smtClean="0"/>
              <a:t> CNS y </a:t>
            </a:r>
            <a:r>
              <a:rPr lang="en-US" sz="2400" dirty="0" err="1" smtClean="0"/>
              <a:t>medioambiente</a:t>
            </a:r>
            <a:r>
              <a:rPr lang="en-US" sz="2400" dirty="0" smtClean="0"/>
              <a:t> de la </a:t>
            </a:r>
            <a:r>
              <a:rPr lang="en-US" sz="2400" dirty="0" err="1" smtClean="0"/>
              <a:t>infraestructura</a:t>
            </a:r>
            <a:r>
              <a:rPr lang="en-US" sz="2400" dirty="0" smtClean="0"/>
              <a:t> </a:t>
            </a:r>
            <a:r>
              <a:rPr lang="en-US" sz="2400" dirty="0" err="1" smtClean="0"/>
              <a:t>heterogénea</a:t>
            </a:r>
            <a:r>
              <a:rPr lang="en-US" sz="2400" dirty="0" smtClean="0"/>
              <a:t> del Estado/ANSP</a:t>
            </a:r>
            <a:endParaRPr lang="en-US" sz="2400" dirty="0" smtClean="0"/>
          </a:p>
          <a:p>
            <a:r>
              <a:rPr lang="en-US" sz="2400" dirty="0" err="1" smtClean="0"/>
              <a:t>Suporta</a:t>
            </a:r>
            <a:r>
              <a:rPr lang="en-US" sz="2400" dirty="0" smtClean="0"/>
              <a:t>  </a:t>
            </a:r>
            <a:r>
              <a:rPr lang="en-US" sz="2400" dirty="0" err="1" smtClean="0"/>
              <a:t>totalmente</a:t>
            </a:r>
            <a:r>
              <a:rPr lang="en-US" sz="2400" dirty="0" smtClean="0"/>
              <a:t> la </a:t>
            </a:r>
            <a:r>
              <a:rPr lang="en-US" sz="2400" dirty="0" err="1" smtClean="0"/>
              <a:t>migración</a:t>
            </a:r>
            <a:r>
              <a:rPr lang="en-US" sz="2400" dirty="0" smtClean="0"/>
              <a:t> a </a:t>
            </a:r>
            <a:r>
              <a:rPr lang="en-US" sz="2400" dirty="0" err="1" smtClean="0"/>
              <a:t>las</a:t>
            </a:r>
            <a:r>
              <a:rPr lang="en-US" sz="2400" dirty="0" smtClean="0"/>
              <a:t> </a:t>
            </a:r>
            <a:r>
              <a:rPr lang="en-US" sz="2400" dirty="0" err="1" smtClean="0"/>
              <a:t>conecciones</a:t>
            </a:r>
            <a:r>
              <a:rPr lang="en-US" sz="2400" dirty="0" smtClean="0"/>
              <a:t> de AMHS: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000" dirty="0" smtClean="0"/>
              <a:t>– </a:t>
            </a:r>
            <a:r>
              <a:rPr lang="en-US" sz="2000" dirty="0" err="1" smtClean="0"/>
              <a:t>Prueba</a:t>
            </a:r>
            <a:r>
              <a:rPr lang="en-US" sz="2000" dirty="0" smtClean="0"/>
              <a:t> de </a:t>
            </a:r>
            <a:r>
              <a:rPr lang="en-US" sz="2000" dirty="0" err="1" smtClean="0"/>
              <a:t>conformidad</a:t>
            </a:r>
            <a:r>
              <a:rPr lang="en-US" sz="2000" dirty="0" smtClean="0"/>
              <a:t> del AMH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– </a:t>
            </a:r>
            <a:r>
              <a:rPr lang="en-US" sz="2000" dirty="0" err="1" smtClean="0"/>
              <a:t>Interoperabilidad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– </a:t>
            </a:r>
            <a:r>
              <a:rPr lang="en-US" sz="2000" dirty="0" err="1" smtClean="0"/>
              <a:t>Prueba</a:t>
            </a:r>
            <a:r>
              <a:rPr lang="en-US" sz="2000" dirty="0" smtClean="0"/>
              <a:t> de </a:t>
            </a:r>
            <a:r>
              <a:rPr lang="en-US" sz="2000" dirty="0" err="1" smtClean="0"/>
              <a:t>intercambio</a:t>
            </a:r>
            <a:r>
              <a:rPr lang="en-US" sz="2000" dirty="0" smtClean="0"/>
              <a:t> de </a:t>
            </a:r>
            <a:r>
              <a:rPr lang="en-US" sz="2000" dirty="0" err="1" smtClean="0"/>
              <a:t>mensajes</a:t>
            </a:r>
            <a:r>
              <a:rPr lang="en-US" sz="2000" dirty="0" smtClean="0"/>
              <a:t> Pre-</a:t>
            </a:r>
            <a:r>
              <a:rPr lang="en-US" sz="2000" dirty="0" err="1" smtClean="0"/>
              <a:t>operacional</a:t>
            </a:r>
            <a:r>
              <a:rPr lang="en-US" sz="2000" dirty="0" smtClean="0"/>
              <a:t> con </a:t>
            </a:r>
            <a:r>
              <a:rPr lang="en-US" sz="2000" dirty="0" err="1" smtClean="0"/>
              <a:t>Estados</a:t>
            </a:r>
            <a:r>
              <a:rPr lang="en-US" sz="2000" dirty="0" smtClean="0"/>
              <a:t>  </a:t>
            </a:r>
            <a:r>
              <a:rPr lang="en-US" sz="2000" dirty="0" err="1" smtClean="0"/>
              <a:t>Federales</a:t>
            </a:r>
            <a:r>
              <a:rPr lang="en-US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cercanos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r>
              <a:rPr lang="en-US" sz="2400" dirty="0" err="1" smtClean="0"/>
              <a:t>Garantiza</a:t>
            </a:r>
            <a:r>
              <a:rPr lang="en-US" sz="2400" dirty="0" smtClean="0"/>
              <a:t> la </a:t>
            </a:r>
            <a:r>
              <a:rPr lang="en-US" sz="2400" dirty="0" err="1" smtClean="0"/>
              <a:t>transición</a:t>
            </a:r>
            <a:r>
              <a:rPr lang="en-US" sz="2400" dirty="0" smtClean="0"/>
              <a:t> perfecta a </a:t>
            </a:r>
            <a:r>
              <a:rPr lang="en-US" sz="2400" dirty="0" smtClean="0"/>
              <a:t>AMHS </a:t>
            </a:r>
            <a:r>
              <a:rPr lang="en-US" sz="2400" dirty="0" err="1" smtClean="0"/>
              <a:t>por</a:t>
            </a:r>
            <a:r>
              <a:rPr lang="en-US" sz="2400" dirty="0" smtClean="0"/>
              <a:t> lo </a:t>
            </a:r>
            <a:r>
              <a:rPr lang="en-US" sz="2400" dirty="0" err="1" smtClean="0"/>
              <a:t>tanto</a:t>
            </a:r>
            <a:r>
              <a:rPr lang="en-US" sz="2400" dirty="0" smtClean="0"/>
              <a:t> </a:t>
            </a:r>
            <a:r>
              <a:rPr lang="en-US" sz="2400" dirty="0" err="1" smtClean="0"/>
              <a:t>conociendo</a:t>
            </a:r>
            <a:r>
              <a:rPr lang="en-US" sz="2400" dirty="0" smtClean="0"/>
              <a:t> </a:t>
            </a:r>
            <a:r>
              <a:rPr lang="en-US" sz="2400" dirty="0" err="1" smtClean="0"/>
              <a:t>las</a:t>
            </a:r>
            <a:r>
              <a:rPr lang="en-US" sz="2400" dirty="0" smtClean="0"/>
              <a:t> </a:t>
            </a:r>
            <a:r>
              <a:rPr lang="en-US" sz="2400" dirty="0" err="1" smtClean="0"/>
              <a:t>recomendaciones</a:t>
            </a:r>
            <a:r>
              <a:rPr lang="en-US" sz="2400" dirty="0" smtClean="0"/>
              <a:t>  </a:t>
            </a:r>
            <a:r>
              <a:rPr lang="en-US" sz="2400" dirty="0" smtClean="0"/>
              <a:t>ICAO </a:t>
            </a:r>
            <a:endParaRPr lang="es-EC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s-EC" dirty="0" smtClean="0">
                <a:solidFill>
                  <a:schemeClr val="accent6">
                    <a:lumMod val="75000"/>
                  </a:schemeClr>
                </a:solidFill>
              </a:rPr>
              <a:t>¿Qué es AMHS ?</a:t>
            </a:r>
            <a:endParaRPr lang="es-EC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071546"/>
            <a:ext cx="8501122" cy="528641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AMHS       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ir Traffic Services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ATS)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sz="2400" dirty="0" smtClean="0"/>
              <a:t>essage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sz="2400" dirty="0" smtClean="0"/>
              <a:t>andling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ystem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Basado</a:t>
            </a:r>
            <a:r>
              <a:rPr lang="en-US" dirty="0" smtClean="0"/>
              <a:t> en  </a:t>
            </a:r>
            <a:r>
              <a:rPr lang="en-US" dirty="0" err="1" smtClean="0"/>
              <a:t>estándares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intercambio</a:t>
            </a:r>
            <a:r>
              <a:rPr lang="en-US" dirty="0" smtClean="0"/>
              <a:t> de </a:t>
            </a:r>
            <a:r>
              <a:rPr lang="en-US" dirty="0" err="1" smtClean="0"/>
              <a:t>mensajes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ITU-T X 400 </a:t>
            </a:r>
          </a:p>
          <a:p>
            <a:r>
              <a:rPr lang="en-US" dirty="0" smtClean="0"/>
              <a:t>Nuevo </a:t>
            </a:r>
            <a:r>
              <a:rPr lang="es-EC" dirty="0" smtClean="0"/>
              <a:t>estándar</a:t>
            </a:r>
            <a:r>
              <a:rPr lang="en-US" dirty="0" smtClean="0"/>
              <a:t> </a:t>
            </a:r>
            <a:r>
              <a:rPr lang="en-US" dirty="0" err="1" smtClean="0"/>
              <a:t>definido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ICAO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smtClean="0"/>
              <a:t>el </a:t>
            </a:r>
            <a:r>
              <a:rPr lang="en-US" dirty="0" err="1" smtClean="0"/>
              <a:t>intercambio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mensajes</a:t>
            </a:r>
            <a:r>
              <a:rPr lang="en-US" dirty="0" smtClean="0"/>
              <a:t>  Tierra – Tierra </a:t>
            </a:r>
          </a:p>
          <a:p>
            <a:r>
              <a:rPr lang="en-US" dirty="0" err="1" smtClean="0"/>
              <a:t>Especificado</a:t>
            </a:r>
            <a:r>
              <a:rPr lang="en-US" dirty="0" smtClean="0"/>
              <a:t> en </a:t>
            </a:r>
            <a:r>
              <a:rPr lang="en-US" dirty="0" err="1" smtClean="0"/>
              <a:t>las</a:t>
            </a:r>
            <a:r>
              <a:rPr lang="en-US" dirty="0" smtClean="0"/>
              <a:t>  SARPS Doc 9705</a:t>
            </a:r>
          </a:p>
          <a:p>
            <a:r>
              <a:rPr lang="en-US" dirty="0" smtClean="0"/>
              <a:t>Define un  </a:t>
            </a:r>
            <a:r>
              <a:rPr lang="en-US" dirty="0" err="1" smtClean="0"/>
              <a:t>nivel</a:t>
            </a:r>
            <a:r>
              <a:rPr lang="en-US" dirty="0" smtClean="0"/>
              <a:t> de </a:t>
            </a:r>
            <a:r>
              <a:rPr lang="en-US" dirty="0" err="1" smtClean="0"/>
              <a:t>servicio</a:t>
            </a:r>
            <a:r>
              <a:rPr lang="en-US" dirty="0" smtClean="0"/>
              <a:t> ‘BASICO’ y un ‘EXTENDIDO’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sz="2800" dirty="0" smtClean="0"/>
              <a:t>1. </a:t>
            </a:r>
            <a:r>
              <a:rPr lang="en-US" sz="2800" dirty="0" smtClean="0"/>
              <a:t>Basic </a:t>
            </a:r>
            <a:r>
              <a:rPr lang="en-US" sz="2800" dirty="0" smtClean="0"/>
              <a:t>AMHS                2</a:t>
            </a:r>
            <a:r>
              <a:rPr lang="en-US" sz="2800" dirty="0" smtClean="0"/>
              <a:t>. Extended </a:t>
            </a:r>
            <a:r>
              <a:rPr lang="en-US" sz="2800" dirty="0" smtClean="0"/>
              <a:t>AMHS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14422"/>
          </a:xfrm>
        </p:spPr>
        <p:txBody>
          <a:bodyPr/>
          <a:lstStyle/>
          <a:p>
            <a:r>
              <a:rPr lang="es-EC" dirty="0" smtClean="0">
                <a:solidFill>
                  <a:schemeClr val="accent6">
                    <a:lumMod val="75000"/>
                  </a:schemeClr>
                </a:solidFill>
              </a:rPr>
              <a:t>** Monitoreo  MTA  y líneas AFTN</a:t>
            </a:r>
            <a:endParaRPr lang="es-EC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1579" t="20885" r="9474" b="13728"/>
          <a:stretch>
            <a:fillRect/>
          </a:stretch>
        </p:blipFill>
        <p:spPr bwMode="auto">
          <a:xfrm>
            <a:off x="763461" y="1214422"/>
            <a:ext cx="7701909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1285852" y="500042"/>
            <a:ext cx="69294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4400" b="1" dirty="0" smtClean="0">
                <a:solidFill>
                  <a:schemeClr val="accent6">
                    <a:lumMod val="75000"/>
                  </a:schemeClr>
                </a:solidFill>
              </a:rPr>
              <a:t>Comparación entre </a:t>
            </a:r>
            <a:r>
              <a:rPr lang="es-EC" sz="4400" b="1" dirty="0" smtClean="0">
                <a:solidFill>
                  <a:schemeClr val="accent6">
                    <a:lumMod val="75000"/>
                  </a:schemeClr>
                </a:solidFill>
              </a:rPr>
              <a:t> IFIS y  AMHS</a:t>
            </a:r>
            <a:endParaRPr lang="es-EC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071538" y="1397000"/>
          <a:ext cx="7429552" cy="488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  <a:gridCol w="3714776"/>
              </a:tblGrid>
              <a:tr h="521073">
                <a:tc>
                  <a:txBody>
                    <a:bodyPr/>
                    <a:lstStyle/>
                    <a:p>
                      <a:pPr algn="ctr"/>
                      <a:r>
                        <a:rPr lang="es-EC" sz="2800" dirty="0" smtClean="0"/>
                        <a:t>Subsistema IFIS</a:t>
                      </a:r>
                      <a:endParaRPr lang="es-EC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800" dirty="0" smtClean="0"/>
                        <a:t>AMHS</a:t>
                      </a:r>
                      <a:endParaRPr lang="es-EC" sz="2800" dirty="0"/>
                    </a:p>
                  </a:txBody>
                  <a:tcPr/>
                </a:tc>
              </a:tr>
              <a:tr h="4368447">
                <a:tc>
                  <a:txBody>
                    <a:bodyPr/>
                    <a:lstStyle/>
                    <a:p>
                      <a:r>
                        <a:rPr lang="es-EC" sz="2000" dirty="0" smtClean="0"/>
                        <a:t>Se conforma de dos módulos: </a:t>
                      </a:r>
                      <a:r>
                        <a:rPr lang="es-EC" sz="2000" dirty="0" smtClean="0">
                          <a:solidFill>
                            <a:srgbClr val="FF0000"/>
                          </a:solidFill>
                        </a:rPr>
                        <a:t>Información Aeronáutica</a:t>
                      </a:r>
                      <a:r>
                        <a:rPr lang="es-EC" sz="2000" baseline="0" dirty="0" smtClean="0">
                          <a:solidFill>
                            <a:srgbClr val="FF0000"/>
                          </a:solidFill>
                        </a:rPr>
                        <a:t> .- </a:t>
                      </a:r>
                      <a:r>
                        <a:rPr lang="es-EC" sz="2000" baseline="0" dirty="0" smtClean="0">
                          <a:solidFill>
                            <a:schemeClr val="tx1"/>
                          </a:solidFill>
                        </a:rPr>
                        <a:t> Utiliza publicaciones emitidas por el País o FIR.  Obtiene información de </a:t>
                      </a:r>
                      <a:r>
                        <a:rPr lang="es-EC" sz="2000" baseline="0" dirty="0" err="1" smtClean="0">
                          <a:solidFill>
                            <a:schemeClr val="tx1"/>
                          </a:solidFill>
                        </a:rPr>
                        <a:t>NOTAMs</a:t>
                      </a:r>
                      <a:r>
                        <a:rPr lang="es-EC" sz="2000" baseline="0" dirty="0" smtClean="0">
                          <a:solidFill>
                            <a:schemeClr val="tx1"/>
                          </a:solidFill>
                        </a:rPr>
                        <a:t> y METARES que se distribuyen </a:t>
                      </a:r>
                    </a:p>
                    <a:p>
                      <a:r>
                        <a:rPr lang="es-EC" sz="2000" baseline="0" dirty="0" smtClean="0">
                          <a:solidFill>
                            <a:srgbClr val="FF0000"/>
                          </a:solidFill>
                        </a:rPr>
                        <a:t>Planes de vuelo.-</a:t>
                      </a:r>
                      <a:r>
                        <a:rPr lang="es-EC" sz="2000" baseline="0" dirty="0" smtClean="0">
                          <a:solidFill>
                            <a:schemeClr val="tx1"/>
                          </a:solidFill>
                        </a:rPr>
                        <a:t> Elabora planes de vuelo basados en información que distribuye el AMHS, con referencia a los formularios para planes de vuelo asociados en el AFTN</a:t>
                      </a:r>
                    </a:p>
                    <a:p>
                      <a:endParaRPr lang="es-EC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2000" dirty="0" smtClean="0"/>
                        <a:t>Los sistemas  </a:t>
                      </a:r>
                      <a:r>
                        <a:rPr lang="es-EC" sz="2000" b="1" u="sng" dirty="0" smtClean="0">
                          <a:solidFill>
                            <a:srgbClr val="FF0000"/>
                          </a:solidFill>
                        </a:rPr>
                        <a:t>IFIS Y ALVI </a:t>
                      </a:r>
                      <a:r>
                        <a:rPr lang="es-EC" sz="2000" b="0" u="none" baseline="0" dirty="0" smtClean="0">
                          <a:solidFill>
                            <a:schemeClr val="tx1"/>
                          </a:solidFill>
                        </a:rPr>
                        <a:t> se integran</a:t>
                      </a:r>
                      <a:r>
                        <a:rPr lang="es-EC" sz="2000" dirty="0" smtClean="0"/>
                        <a:t> usando CONEXIONES AFTN</a:t>
                      </a:r>
                    </a:p>
                    <a:p>
                      <a:endParaRPr lang="es-EC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2000" dirty="0" smtClean="0"/>
                        <a:t>Sistema AMHS, distribuye los </a:t>
                      </a:r>
                      <a:r>
                        <a:rPr lang="es-EC" sz="2000" dirty="0" err="1" smtClean="0"/>
                        <a:t>NOTAMs</a:t>
                      </a:r>
                      <a:r>
                        <a:rPr lang="es-EC" sz="2000" dirty="0" smtClean="0"/>
                        <a:t>  para tener toda la información aeronáutica  que</a:t>
                      </a:r>
                      <a:r>
                        <a:rPr lang="es-EC" sz="2000" baseline="0" dirty="0" smtClean="0"/>
                        <a:t> se envía </a:t>
                      </a:r>
                      <a:r>
                        <a:rPr lang="es-EC" sz="2000" baseline="0" dirty="0" err="1" smtClean="0"/>
                        <a:t>através</a:t>
                      </a:r>
                      <a:r>
                        <a:rPr lang="es-EC" sz="2000" baseline="0" dirty="0" smtClean="0"/>
                        <a:t> del OPMET y es procesado por </a:t>
                      </a:r>
                      <a:r>
                        <a:rPr lang="es-EC" sz="2000" dirty="0" smtClean="0"/>
                        <a:t>el </a:t>
                      </a:r>
                      <a:r>
                        <a:rPr lang="es-EC" sz="2000" dirty="0" err="1" smtClean="0"/>
                        <a:t>DBAis</a:t>
                      </a:r>
                      <a:r>
                        <a:rPr lang="es-EC" sz="2000" dirty="0" smtClean="0"/>
                        <a:t> y  todos los eventos</a:t>
                      </a:r>
                      <a:r>
                        <a:rPr lang="es-EC" sz="2000" baseline="0" dirty="0" smtClean="0"/>
                        <a:t> </a:t>
                      </a:r>
                      <a:r>
                        <a:rPr lang="es-EC" sz="2000" dirty="0" smtClean="0"/>
                        <a:t> </a:t>
                      </a:r>
                      <a:r>
                        <a:rPr lang="es-EC" sz="2000" dirty="0" err="1" smtClean="0"/>
                        <a:t>metereológicos</a:t>
                      </a:r>
                      <a:r>
                        <a:rPr lang="es-EC" sz="2000" baseline="0" dirty="0" smtClean="0"/>
                        <a:t> </a:t>
                      </a:r>
                      <a:r>
                        <a:rPr lang="es-EC" sz="2000" dirty="0" smtClean="0"/>
                        <a:t>METARES, datos </a:t>
                      </a:r>
                      <a:r>
                        <a:rPr lang="es-EC" sz="2000" dirty="0" err="1" smtClean="0"/>
                        <a:t>metereológicos</a:t>
                      </a:r>
                      <a:r>
                        <a:rPr lang="es-EC" sz="2000" dirty="0" smtClean="0"/>
                        <a:t> procesados - AWOS  es ingresado</a:t>
                      </a:r>
                      <a:r>
                        <a:rPr lang="es-EC" sz="2000" baseline="0" dirty="0" smtClean="0"/>
                        <a:t> y distribuido </a:t>
                      </a:r>
                      <a:r>
                        <a:rPr lang="es-EC" sz="2000" baseline="0" dirty="0" smtClean="0"/>
                        <a:t>con el  </a:t>
                      </a:r>
                      <a:r>
                        <a:rPr lang="es-EC" sz="2000" baseline="0" dirty="0" err="1" smtClean="0"/>
                        <a:t>DBMet</a:t>
                      </a:r>
                      <a:r>
                        <a:rPr lang="es-EC" sz="2000" dirty="0" smtClean="0"/>
                        <a:t>, etc.</a:t>
                      </a:r>
                    </a:p>
                    <a:p>
                      <a:endParaRPr lang="es-EC" sz="2000" baseline="0" dirty="0" smtClean="0"/>
                    </a:p>
                    <a:p>
                      <a:r>
                        <a:rPr lang="es-EC" sz="2000" baseline="0" dirty="0" smtClean="0"/>
                        <a:t>Es factible la facturación aeronáutica</a:t>
                      </a:r>
                    </a:p>
                    <a:p>
                      <a:r>
                        <a:rPr lang="es-EC" sz="2000" dirty="0" smtClean="0"/>
                        <a:t>Con el </a:t>
                      </a:r>
                      <a:r>
                        <a:rPr lang="es-EC" sz="2000" dirty="0" err="1" smtClean="0"/>
                        <a:t>Aerobilling</a:t>
                      </a:r>
                      <a:endParaRPr lang="es-EC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 smtClean="0">
                <a:solidFill>
                  <a:schemeClr val="accent6">
                    <a:lumMod val="75000"/>
                  </a:schemeClr>
                </a:solidFill>
              </a:rPr>
              <a:t>Bibliografia</a:t>
            </a:r>
            <a:endParaRPr lang="es-EC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err="1" smtClean="0"/>
              <a:t>Thales</a:t>
            </a:r>
            <a:r>
              <a:rPr lang="es-EC" dirty="0" smtClean="0"/>
              <a:t> AMSS </a:t>
            </a:r>
          </a:p>
          <a:p>
            <a:r>
              <a:rPr lang="es-EC" dirty="0" err="1" smtClean="0"/>
              <a:t>Radiocom</a:t>
            </a:r>
            <a:endParaRPr lang="es-EC" dirty="0" smtClean="0"/>
          </a:p>
          <a:p>
            <a:r>
              <a:rPr lang="es-EC" dirty="0" smtClean="0"/>
              <a:t>Presentación Argentina AMHS 2009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C" sz="2800" dirty="0" smtClean="0">
                <a:solidFill>
                  <a:schemeClr val="accent6">
                    <a:lumMod val="75000"/>
                  </a:schemeClr>
                </a:solidFill>
              </a:rPr>
              <a:t>continuación</a:t>
            </a:r>
            <a:endParaRPr lang="es-EC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Proporciona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especificaciones</a:t>
            </a:r>
            <a:r>
              <a:rPr lang="en-US" dirty="0" smtClean="0"/>
              <a:t> </a:t>
            </a:r>
            <a:r>
              <a:rPr lang="en-US" dirty="0" err="1" smtClean="0"/>
              <a:t>detalladas</a:t>
            </a:r>
            <a:r>
              <a:rPr lang="en-US" dirty="0" smtClean="0"/>
              <a:t> del </a:t>
            </a:r>
            <a:r>
              <a:rPr lang="en-US" dirty="0" err="1" smtClean="0"/>
              <a:t>servicio</a:t>
            </a:r>
            <a:r>
              <a:rPr lang="en-US" dirty="0" smtClean="0"/>
              <a:t>  y </a:t>
            </a:r>
            <a:r>
              <a:rPr lang="en-US" dirty="0" err="1" smtClean="0"/>
              <a:t>opciones</a:t>
            </a:r>
            <a:r>
              <a:rPr lang="en-US" dirty="0" smtClean="0"/>
              <a:t> de </a:t>
            </a:r>
            <a:r>
              <a:rPr lang="en-US" dirty="0" err="1" smtClean="0"/>
              <a:t>protocolo</a:t>
            </a:r>
            <a:r>
              <a:rPr lang="en-US" dirty="0" smtClean="0"/>
              <a:t> a ser </a:t>
            </a:r>
            <a:r>
              <a:rPr lang="en-US" dirty="0" err="1" smtClean="0"/>
              <a:t>soportada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Provee</a:t>
            </a:r>
            <a:r>
              <a:rPr lang="en-US" dirty="0" smtClean="0"/>
              <a:t>  un </a:t>
            </a:r>
            <a:r>
              <a:rPr lang="en-US" dirty="0" err="1" smtClean="0"/>
              <a:t>esquema</a:t>
            </a:r>
            <a:r>
              <a:rPr lang="en-US" dirty="0" smtClean="0"/>
              <a:t> base de </a:t>
            </a:r>
            <a:r>
              <a:rPr lang="en-US" dirty="0" err="1" smtClean="0"/>
              <a:t>direccionamiento</a:t>
            </a:r>
            <a:endParaRPr lang="en-US" dirty="0" smtClean="0"/>
          </a:p>
          <a:p>
            <a:r>
              <a:rPr lang="en-US" dirty="0" err="1" smtClean="0"/>
              <a:t>Uso</a:t>
            </a:r>
            <a:r>
              <a:rPr lang="en-US" dirty="0" smtClean="0"/>
              <a:t> del ATN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capa</a:t>
            </a:r>
            <a:r>
              <a:rPr lang="en-US" dirty="0" smtClean="0"/>
              <a:t> de </a:t>
            </a:r>
            <a:r>
              <a:rPr lang="en-US" dirty="0" err="1" smtClean="0"/>
              <a:t>transporte</a:t>
            </a:r>
            <a:r>
              <a:rPr lang="en-US" dirty="0" smtClean="0"/>
              <a:t>, ICAO </a:t>
            </a:r>
            <a:r>
              <a:rPr lang="en-US" dirty="0" err="1" smtClean="0"/>
              <a:t>recientemente</a:t>
            </a:r>
            <a:r>
              <a:rPr lang="en-US" dirty="0" smtClean="0"/>
              <a:t> </a:t>
            </a:r>
            <a:r>
              <a:rPr lang="en-US" dirty="0" err="1" smtClean="0"/>
              <a:t>adoptó</a:t>
            </a:r>
            <a:r>
              <a:rPr lang="en-US" dirty="0" smtClean="0"/>
              <a:t> el </a:t>
            </a:r>
            <a:r>
              <a:rPr lang="en-US" dirty="0" err="1" smtClean="0"/>
              <a:t>uso</a:t>
            </a:r>
            <a:r>
              <a:rPr lang="en-US" dirty="0" smtClean="0"/>
              <a:t> de TCP/IP </a:t>
            </a:r>
            <a:r>
              <a:rPr lang="en-US" dirty="0" err="1" smtClean="0"/>
              <a:t>como</a:t>
            </a:r>
            <a:r>
              <a:rPr lang="en-US" dirty="0" smtClean="0"/>
              <a:t>  </a:t>
            </a:r>
            <a:r>
              <a:rPr lang="en-US" dirty="0" smtClean="0"/>
              <a:t>“</a:t>
            </a:r>
            <a:r>
              <a:rPr lang="en-US" dirty="0" err="1" smtClean="0"/>
              <a:t>Capa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Transporte</a:t>
            </a:r>
            <a:r>
              <a:rPr lang="en-US" dirty="0" smtClean="0"/>
              <a:t>” (2009)</a:t>
            </a:r>
          </a:p>
          <a:p>
            <a:r>
              <a:rPr lang="en-US" dirty="0" smtClean="0"/>
              <a:t>ICAO </a:t>
            </a:r>
            <a:r>
              <a:rPr lang="en-US" dirty="0" err="1" smtClean="0"/>
              <a:t>publicó</a:t>
            </a:r>
            <a:r>
              <a:rPr lang="en-US" dirty="0" smtClean="0"/>
              <a:t> </a:t>
            </a:r>
            <a:r>
              <a:rPr lang="en-US" dirty="0" err="1" smtClean="0"/>
              <a:t>guías</a:t>
            </a:r>
            <a:r>
              <a:rPr lang="en-US" dirty="0" smtClean="0"/>
              <a:t> en el </a:t>
            </a:r>
            <a:r>
              <a:rPr lang="en-US" dirty="0" err="1" smtClean="0"/>
              <a:t>uso</a:t>
            </a:r>
            <a:r>
              <a:rPr lang="en-US" dirty="0" smtClean="0"/>
              <a:t> del Internet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intercambio</a:t>
            </a:r>
            <a:r>
              <a:rPr lang="en-US" dirty="0" smtClean="0"/>
              <a:t>  de </a:t>
            </a:r>
            <a:r>
              <a:rPr lang="en-US" dirty="0" err="1" smtClean="0"/>
              <a:t>datos</a:t>
            </a:r>
            <a:r>
              <a:rPr lang="en-US" dirty="0" smtClean="0"/>
              <a:t> no </a:t>
            </a:r>
            <a:r>
              <a:rPr lang="en-US" dirty="0" err="1" smtClean="0"/>
              <a:t>críticos</a:t>
            </a:r>
            <a:r>
              <a:rPr lang="en-US" dirty="0" smtClean="0"/>
              <a:t> en el </a:t>
            </a:r>
            <a:r>
              <a:rPr lang="en-US" dirty="0" err="1" smtClean="0"/>
              <a:t>tiempo</a:t>
            </a:r>
            <a:endParaRPr lang="en-US" dirty="0" smtClean="0"/>
          </a:p>
          <a:p>
            <a:r>
              <a:rPr lang="en-US" dirty="0" err="1" smtClean="0"/>
              <a:t>Provee</a:t>
            </a:r>
            <a:r>
              <a:rPr lang="en-US" dirty="0" smtClean="0"/>
              <a:t> </a:t>
            </a:r>
            <a:r>
              <a:rPr lang="en-US" dirty="0" err="1" smtClean="0"/>
              <a:t>especificaciones</a:t>
            </a:r>
            <a:r>
              <a:rPr lang="en-US" dirty="0" smtClean="0"/>
              <a:t> </a:t>
            </a:r>
            <a:r>
              <a:rPr lang="en-US" dirty="0" err="1" smtClean="0"/>
              <a:t>detalladas</a:t>
            </a:r>
            <a:r>
              <a:rPr lang="en-US" dirty="0" smtClean="0"/>
              <a:t> de:</a:t>
            </a:r>
          </a:p>
          <a:p>
            <a:pPr>
              <a:buNone/>
            </a:pPr>
            <a:r>
              <a:rPr lang="en-US" dirty="0" smtClean="0"/>
              <a:t>		– de un AFTN/AMHS gateway</a:t>
            </a:r>
          </a:p>
          <a:p>
            <a:pPr>
              <a:buNone/>
            </a:pPr>
            <a:r>
              <a:rPr lang="en-US" dirty="0" smtClean="0"/>
              <a:t>		– de un CIDIN/AMHS gateway</a:t>
            </a:r>
          </a:p>
          <a:p>
            <a:pPr>
              <a:buNone/>
            </a:pP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834501"/>
            <a:ext cx="7286676" cy="563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6"/>
                </a:solidFill>
              </a:rPr>
              <a:t>Planes de </a:t>
            </a:r>
            <a:r>
              <a:rPr lang="fr-FR" dirty="0" err="1" smtClean="0">
                <a:solidFill>
                  <a:schemeClr val="accent6"/>
                </a:solidFill>
              </a:rPr>
              <a:t>Migración</a:t>
            </a:r>
            <a:r>
              <a:rPr lang="fr-FR" dirty="0" smtClean="0">
                <a:solidFill>
                  <a:schemeClr val="accent6"/>
                </a:solidFill>
              </a:rPr>
              <a:t> AFTN a AMHS</a:t>
            </a:r>
            <a:endParaRPr lang="es-EC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s-EC" dirty="0" smtClean="0">
                <a:solidFill>
                  <a:schemeClr val="accent6">
                    <a:lumMod val="75000"/>
                  </a:schemeClr>
                </a:solidFill>
              </a:rPr>
              <a:t>Migración  AERMAC/AMHS</a:t>
            </a:r>
            <a:endParaRPr lang="es-EC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0227" t="13092" r="10227" b="11540"/>
          <a:stretch>
            <a:fillRect/>
          </a:stretch>
        </p:blipFill>
        <p:spPr bwMode="auto">
          <a:xfrm>
            <a:off x="1071538" y="1173601"/>
            <a:ext cx="7215238" cy="5282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>
                <a:solidFill>
                  <a:schemeClr val="accent6">
                    <a:lumMod val="75000"/>
                  </a:schemeClr>
                </a:solidFill>
              </a:rPr>
              <a:t>Topología AMHS</a:t>
            </a:r>
            <a:endParaRPr lang="es-EC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9956" t="21450" r="9624" b="13236"/>
          <a:stretch>
            <a:fillRect/>
          </a:stretch>
        </p:blipFill>
        <p:spPr bwMode="auto">
          <a:xfrm>
            <a:off x="571472" y="1285860"/>
            <a:ext cx="8082003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s-EC" dirty="0" smtClean="0">
                <a:solidFill>
                  <a:schemeClr val="accent6">
                    <a:lumMod val="75000"/>
                  </a:schemeClr>
                </a:solidFill>
              </a:rPr>
              <a:t>Arquitectura AMHS</a:t>
            </a:r>
            <a:endParaRPr lang="es-EC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285720" y="1000108"/>
            <a:ext cx="8358246" cy="557216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s-EC" sz="2400" dirty="0" smtClean="0"/>
              <a:t>Modelo de arquitectura CLIENTE – SERVIDOR</a:t>
            </a:r>
          </a:p>
          <a:p>
            <a:pPr>
              <a:buFont typeface="Wingdings" pitchFamily="2" charset="2"/>
              <a:buChar char="ü"/>
            </a:pPr>
            <a:r>
              <a:rPr lang="es-EC" sz="2400" dirty="0" smtClean="0"/>
              <a:t>Modelo de referencia INTERCONEXION DE SISTEMAS ABIERTOS OSI</a:t>
            </a:r>
          </a:p>
          <a:p>
            <a:pPr>
              <a:buFont typeface="Wingdings" pitchFamily="2" charset="2"/>
              <a:buChar char="ü"/>
            </a:pPr>
            <a:r>
              <a:rPr lang="es-EC" sz="2400" dirty="0" smtClean="0"/>
              <a:t>Tiene redundante servidores</a:t>
            </a:r>
            <a:endParaRPr lang="es-EC" sz="2400" dirty="0" smtClean="0"/>
          </a:p>
          <a:p>
            <a:pPr>
              <a:buFont typeface="Wingdings" pitchFamily="2" charset="2"/>
              <a:buChar char="ü"/>
            </a:pPr>
            <a:r>
              <a:rPr lang="es-EC" sz="2400" dirty="0" smtClean="0"/>
              <a:t>Tiene dos </a:t>
            </a:r>
            <a:r>
              <a:rPr lang="es-EC" sz="2400" dirty="0" err="1" smtClean="0"/>
              <a:t>clusters</a:t>
            </a:r>
            <a:r>
              <a:rPr lang="es-EC" sz="2400" dirty="0" smtClean="0"/>
              <a:t>: </a:t>
            </a:r>
          </a:p>
          <a:p>
            <a:pPr marL="361950" lvl="1" indent="0">
              <a:buNone/>
            </a:pPr>
            <a:r>
              <a:rPr lang="es-EC" sz="2400" dirty="0" smtClean="0"/>
              <a:t>Uno </a:t>
            </a:r>
            <a:r>
              <a:rPr lang="es-EC" sz="2400" dirty="0" smtClean="0"/>
              <a:t>de ellos soporta el MTA, MS, DS y Componentes MTCU AMHS y </a:t>
            </a:r>
            <a:r>
              <a:rPr lang="es-EC" sz="2400" dirty="0" smtClean="0"/>
              <a:t>componente </a:t>
            </a:r>
            <a:r>
              <a:rPr lang="es-EC" sz="2400" dirty="0" smtClean="0"/>
              <a:t>AMHS del GATEWAY</a:t>
            </a:r>
          </a:p>
          <a:p>
            <a:pPr>
              <a:buNone/>
            </a:pPr>
            <a:r>
              <a:rPr lang="es-EC" sz="2400" dirty="0" smtClean="0"/>
              <a:t>	El </a:t>
            </a:r>
            <a:r>
              <a:rPr lang="es-EC" sz="2400" dirty="0" smtClean="0"/>
              <a:t>otro CLUSTER maneja el MCTU AFTN y componente AFTN del GATEWAY</a:t>
            </a:r>
          </a:p>
          <a:p>
            <a:pPr>
              <a:buFont typeface="Wingdings" pitchFamily="2" charset="2"/>
              <a:buChar char="ü"/>
            </a:pPr>
            <a:r>
              <a:rPr lang="es-EC" sz="2400" dirty="0" smtClean="0"/>
              <a:t> Se puede  retirar  el GATEWAY una vez que todos los usuarios hayan migrado a  AMHS sin interrupción del servicio, de darse esto SEGUNDO CLUSTER soportará el DS</a:t>
            </a:r>
          </a:p>
          <a:p>
            <a:pPr>
              <a:buFont typeface="Wingdings" pitchFamily="2" charset="2"/>
              <a:buChar char="ü"/>
            </a:pPr>
            <a:r>
              <a:rPr lang="es-EC" sz="2400" dirty="0" smtClean="0"/>
              <a:t> Se optimiza el requerimiento del hardware , </a:t>
            </a:r>
            <a:r>
              <a:rPr lang="es-EC" sz="2400" dirty="0" smtClean="0"/>
              <a:t>de acuerdo al </a:t>
            </a:r>
            <a:r>
              <a:rPr lang="es-EC" sz="2400" dirty="0" smtClean="0"/>
              <a:t>CRECIMIENTO DEL TRAFICO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6215106" cy="928670"/>
          </a:xfrm>
        </p:spPr>
        <p:txBody>
          <a:bodyPr>
            <a:normAutofit/>
          </a:bodyPr>
          <a:lstStyle/>
          <a:p>
            <a:pPr algn="l"/>
            <a:r>
              <a:rPr lang="es-EC" sz="3200" dirty="0" smtClean="0">
                <a:solidFill>
                  <a:schemeClr val="accent6">
                    <a:lumMod val="75000"/>
                  </a:schemeClr>
                </a:solidFill>
              </a:rPr>
              <a:t>Continuación Arquitectura del AMHS</a:t>
            </a:r>
            <a:endParaRPr lang="es-EC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172" t="21464" r="6158" b="10005"/>
          <a:stretch>
            <a:fillRect/>
          </a:stretch>
        </p:blipFill>
        <p:spPr bwMode="auto">
          <a:xfrm>
            <a:off x="323931" y="857232"/>
            <a:ext cx="8571026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s-EC" dirty="0" smtClean="0">
                <a:solidFill>
                  <a:schemeClr val="accent6">
                    <a:lumMod val="75000"/>
                  </a:schemeClr>
                </a:solidFill>
              </a:rPr>
              <a:t>Gateway</a:t>
            </a:r>
            <a:endParaRPr lang="es-EC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0000" contrast="-10000"/>
          </a:blip>
          <a:srcRect l="8286" t="20445" r="8800" b="17028"/>
          <a:stretch>
            <a:fillRect/>
          </a:stretch>
        </p:blipFill>
        <p:spPr bwMode="auto">
          <a:xfrm>
            <a:off x="421349" y="1000108"/>
            <a:ext cx="8086988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782</Words>
  <Application>Microsoft Office PowerPoint</Application>
  <PresentationFormat>Presentación en pantalla (4:3)</PresentationFormat>
  <Paragraphs>115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¿Por qué  AMHS?</vt:lpstr>
      <vt:lpstr>¿Qué es AMHS ?</vt:lpstr>
      <vt:lpstr>continuación</vt:lpstr>
      <vt:lpstr>Planes de Migración AFTN a AMHS</vt:lpstr>
      <vt:lpstr>Migración  AERMAC/AMHS</vt:lpstr>
      <vt:lpstr>Topología AMHS</vt:lpstr>
      <vt:lpstr>Arquitectura AMHS</vt:lpstr>
      <vt:lpstr>Continuación Arquitectura del AMHS</vt:lpstr>
      <vt:lpstr>Gateway</vt:lpstr>
      <vt:lpstr>¿Cómo actúa el Gateway?</vt:lpstr>
      <vt:lpstr>Diapositiva 11</vt:lpstr>
      <vt:lpstr>12.-  Archivo de: Mensajes, REGISTROS, Alarmas y Estadísticas  Interfaces gráficas GIU para la operación  Ejemplo de Estadísticas de mensajería</vt:lpstr>
      <vt:lpstr>continuación</vt:lpstr>
      <vt:lpstr>Diapositiva 14</vt:lpstr>
      <vt:lpstr>X.500</vt:lpstr>
      <vt:lpstr>Banco de Datos en AMHS Extendido</vt:lpstr>
      <vt:lpstr>continuación</vt:lpstr>
      <vt:lpstr>ATN sobre OSI y ATN sobre IPS</vt:lpstr>
      <vt:lpstr>Beneficios de un Servicio de Administración de AMHS</vt:lpstr>
      <vt:lpstr>** Monitoreo  MTA  y líneas AFTN</vt:lpstr>
      <vt:lpstr>Diapositiva 21</vt:lpstr>
      <vt:lpstr>Bibliografia</vt:lpstr>
    </vt:vector>
  </TitlesOfParts>
  <Company>DGAC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Administrador</dc:creator>
  <cp:lastModifiedBy>Administrador</cp:lastModifiedBy>
  <cp:revision>117</cp:revision>
  <dcterms:created xsi:type="dcterms:W3CDTF">2010-07-15T16:58:44Z</dcterms:created>
  <dcterms:modified xsi:type="dcterms:W3CDTF">2010-07-16T17:17:08Z</dcterms:modified>
</cp:coreProperties>
</file>